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52" r:id="rId2"/>
    <p:sldId id="518" r:id="rId3"/>
    <p:sldId id="473" r:id="rId4"/>
    <p:sldId id="513" r:id="rId5"/>
    <p:sldId id="497" r:id="rId6"/>
    <p:sldId id="476" r:id="rId7"/>
    <p:sldId id="514" r:id="rId8"/>
    <p:sldId id="515" r:id="rId9"/>
    <p:sldId id="516" r:id="rId10"/>
    <p:sldId id="519" r:id="rId11"/>
    <p:sldId id="517" r:id="rId12"/>
    <p:sldId id="498" r:id="rId13"/>
    <p:sldId id="499" r:id="rId14"/>
    <p:sldId id="500" r:id="rId15"/>
    <p:sldId id="501" r:id="rId16"/>
    <p:sldId id="503" r:id="rId17"/>
    <p:sldId id="504" r:id="rId18"/>
    <p:sldId id="505" r:id="rId19"/>
    <p:sldId id="506" r:id="rId20"/>
    <p:sldId id="510" r:id="rId21"/>
    <p:sldId id="511" r:id="rId22"/>
    <p:sldId id="507" r:id="rId23"/>
    <p:sldId id="508" r:id="rId24"/>
    <p:sldId id="290" r:id="rId25"/>
  </p:sldIdLst>
  <p:sldSz cx="9144000" cy="6858000" type="screen4x3"/>
  <p:notesSz cx="6807200" cy="9945688"/>
  <p:embeddedFontLst>
    <p:embeddedFont>
      <p:font typeface="HY헤드라인M" pitchFamily="18" charset="-127"/>
      <p:regular r:id="rId28"/>
    </p:embeddedFont>
    <p:embeddedFont>
      <p:font typeface="HY견고딕" pitchFamily="18" charset="-127"/>
      <p:regular r:id="rId29"/>
    </p:embeddedFont>
    <p:embeddedFont>
      <p:font typeface="맑은 고딕" pitchFamily="50" charset="-127"/>
      <p:regular r:id="rId30"/>
      <p:bold r:id="rId31"/>
    </p:embeddedFont>
    <p:embeddedFont>
      <p:font typeface="HY견명조" pitchFamily="18" charset="-127"/>
      <p:regular r:id="rId32"/>
    </p:embeddedFont>
    <p:embeddedFont>
      <p:font typeface="나눔고딕" charset="-127"/>
      <p:regular r:id="rId33"/>
    </p:embeddedFont>
    <p:embeddedFont>
      <p:font typeface="HY울릉도M" pitchFamily="18" charset="-127"/>
      <p:regular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 userDrawn="1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FBC1E"/>
    <a:srgbClr val="508CD4"/>
    <a:srgbClr val="29B1AE"/>
    <a:srgbClr val="5DB3CB"/>
    <a:srgbClr val="BFD5EF"/>
    <a:srgbClr val="B8D0EE"/>
    <a:srgbClr val="D7E3F5"/>
    <a:srgbClr val="EFF4FB"/>
    <a:srgbClr val="69DCD9"/>
    <a:srgbClr val="1D457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7706" autoAdjust="0"/>
    <p:restoredTop sz="98741" autoAdjust="0"/>
  </p:normalViewPr>
  <p:slideViewPr>
    <p:cSldViewPr>
      <p:cViewPr varScale="1">
        <p:scale>
          <a:sx n="87" d="100"/>
          <a:sy n="87" d="100"/>
        </p:scale>
        <p:origin x="-1694" y="-86"/>
      </p:cViewPr>
      <p:guideLst>
        <p:guide orient="horz" pos="799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66"/>
    </p:cViewPr>
  </p:sorterViewPr>
  <p:notesViewPr>
    <p:cSldViewPr>
      <p:cViewPr varScale="1">
        <p:scale>
          <a:sx n="80" d="100"/>
          <a:sy n="80" d="100"/>
        </p:scale>
        <p:origin x="4026" y="102"/>
      </p:cViewPr>
      <p:guideLst>
        <p:guide orient="horz" pos="3133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r">
              <a:defRPr sz="1200"/>
            </a:lvl1pPr>
          </a:lstStyle>
          <a:p>
            <a:fld id="{10D04B84-9478-4A27-BFB4-5D76F432254F}" type="datetimeFigureOut">
              <a:rPr lang="ko-KR" altLang="en-US" smtClean="0"/>
              <a:pPr/>
              <a:t>2016-11-29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6678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9" y="9446678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r">
              <a:defRPr sz="1200"/>
            </a:lvl1pPr>
          </a:lstStyle>
          <a:p>
            <a:fld id="{7A52D3E2-13EE-4404-B1F4-EDEDCD40B6B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59183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r">
              <a:defRPr sz="1200"/>
            </a:lvl1pPr>
          </a:lstStyle>
          <a:p>
            <a:fld id="{A7ABA2F0-A57D-4CEC-A80D-CC3954A32680}" type="datetimeFigureOut">
              <a:rPr lang="ko-KR" altLang="en-US" smtClean="0"/>
              <a:pPr/>
              <a:t>2016-11-29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5" tIns="45798" rIns="91595" bIns="4579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4204"/>
            <a:ext cx="5445760" cy="4475559"/>
          </a:xfrm>
          <a:prstGeom prst="rect">
            <a:avLst/>
          </a:prstGeom>
        </p:spPr>
        <p:txBody>
          <a:bodyPr vert="horz" lIns="91595" tIns="45798" rIns="91595" bIns="45798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6678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6678"/>
            <a:ext cx="2949786" cy="497285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r">
              <a:defRPr sz="1200"/>
            </a:lvl1pPr>
          </a:lstStyle>
          <a:p>
            <a:fld id="{3F881772-8DD5-4C8A-8FC5-AE95BF3A29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7735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81772-8DD5-4C8A-8FC5-AE95BF3A2955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71074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81772-8DD5-4C8A-8FC5-AE95BF3A2955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71074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81772-8DD5-4C8A-8FC5-AE95BF3A2955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71074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81772-8DD5-4C8A-8FC5-AE95BF3A2955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71074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81772-8DD5-4C8A-8FC5-AE95BF3A2955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771074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/>
              <a:t>끝페이지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81772-8DD5-4C8A-8FC5-AE95BF3A2955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11407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 userDrawn="1"/>
        </p:nvGrpSpPr>
        <p:grpSpPr>
          <a:xfrm>
            <a:off x="0" y="5517232"/>
            <a:ext cx="9144002" cy="1340768"/>
            <a:chOff x="2489525" y="-1"/>
            <a:chExt cx="6654477" cy="800101"/>
          </a:xfrm>
        </p:grpSpPr>
        <p:sp>
          <p:nvSpPr>
            <p:cNvPr id="17" name="직사각형 16"/>
            <p:cNvSpPr/>
            <p:nvPr userDrawn="1"/>
          </p:nvSpPr>
          <p:spPr>
            <a:xfrm>
              <a:off x="2489525" y="0"/>
              <a:ext cx="6654475" cy="800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8" name="그룹 11"/>
            <p:cNvGrpSpPr/>
            <p:nvPr userDrawn="1"/>
          </p:nvGrpSpPr>
          <p:grpSpPr>
            <a:xfrm>
              <a:off x="6300193" y="-1"/>
              <a:ext cx="2843809" cy="790576"/>
              <a:chOff x="4657724" y="-1"/>
              <a:chExt cx="4486276" cy="800101"/>
            </a:xfrm>
          </p:grpSpPr>
          <p:sp>
            <p:nvSpPr>
              <p:cNvPr id="19" name="자유형 18"/>
              <p:cNvSpPr/>
              <p:nvPr/>
            </p:nvSpPr>
            <p:spPr>
              <a:xfrm flipH="1">
                <a:off x="6804248" y="0"/>
                <a:ext cx="2339752" cy="800100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39752" h="800100">
                    <a:moveTo>
                      <a:pt x="0" y="0"/>
                    </a:moveTo>
                    <a:lnTo>
                      <a:pt x="2339752" y="0"/>
                    </a:lnTo>
                    <a:lnTo>
                      <a:pt x="0" y="800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 cstate="print"/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0" name="자유형 19"/>
              <p:cNvSpPr/>
              <p:nvPr/>
            </p:nvSpPr>
            <p:spPr>
              <a:xfrm flipH="1">
                <a:off x="5004048" y="0"/>
                <a:ext cx="1800200" cy="404664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  <a:gd name="connsiteX0" fmla="*/ 4486275 w 4486275"/>
                  <a:gd name="connsiteY0" fmla="*/ 800100 h 800100"/>
                  <a:gd name="connsiteX1" fmla="*/ 2339752 w 4486275"/>
                  <a:gd name="connsiteY1" fmla="*/ 0 h 800100"/>
                  <a:gd name="connsiteX2" fmla="*/ 0 w 4486275"/>
                  <a:gd name="connsiteY2" fmla="*/ 800100 h 800100"/>
                  <a:gd name="connsiteX3" fmla="*/ 4486275 w 4486275"/>
                  <a:gd name="connsiteY3" fmla="*/ 800100 h 800100"/>
                  <a:gd name="connsiteX0" fmla="*/ 4486275 w 5796135"/>
                  <a:gd name="connsiteY0" fmla="*/ 800100 h 800100"/>
                  <a:gd name="connsiteX1" fmla="*/ 5796135 w 5796135"/>
                  <a:gd name="connsiteY1" fmla="*/ 0 h 800100"/>
                  <a:gd name="connsiteX2" fmla="*/ 0 w 5796135"/>
                  <a:gd name="connsiteY2" fmla="*/ 800100 h 800100"/>
                  <a:gd name="connsiteX3" fmla="*/ 4486275 w 5796135"/>
                  <a:gd name="connsiteY3" fmla="*/ 800100 h 800100"/>
                  <a:gd name="connsiteX0" fmla="*/ 3586684 w 4896544"/>
                  <a:gd name="connsiteY0" fmla="*/ 800100 h 800100"/>
                  <a:gd name="connsiteX1" fmla="*/ 4896544 w 4896544"/>
                  <a:gd name="connsiteY1" fmla="*/ 0 h 800100"/>
                  <a:gd name="connsiteX2" fmla="*/ 0 w 4896544"/>
                  <a:gd name="connsiteY2" fmla="*/ 0 h 800100"/>
                  <a:gd name="connsiteX3" fmla="*/ 3586684 w 4896544"/>
                  <a:gd name="connsiteY3" fmla="*/ 800100 h 800100"/>
                  <a:gd name="connsiteX0" fmla="*/ 2937926 w 4896544"/>
                  <a:gd name="connsiteY0" fmla="*/ 404664 h 404664"/>
                  <a:gd name="connsiteX1" fmla="*/ 4896544 w 4896544"/>
                  <a:gd name="connsiteY1" fmla="*/ 0 h 404664"/>
                  <a:gd name="connsiteX2" fmla="*/ 0 w 4896544"/>
                  <a:gd name="connsiteY2" fmla="*/ 0 h 404664"/>
                  <a:gd name="connsiteX3" fmla="*/ 2937926 w 4896544"/>
                  <a:gd name="connsiteY3" fmla="*/ 404664 h 40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96544" h="404664">
                    <a:moveTo>
                      <a:pt x="2937926" y="404664"/>
                    </a:moveTo>
                    <a:lnTo>
                      <a:pt x="4896544" y="0"/>
                    </a:lnTo>
                    <a:lnTo>
                      <a:pt x="0" y="0"/>
                    </a:lnTo>
                    <a:lnTo>
                      <a:pt x="2937926" y="40466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1" name="자유형 20"/>
              <p:cNvSpPr/>
              <p:nvPr/>
            </p:nvSpPr>
            <p:spPr>
              <a:xfrm flipH="1">
                <a:off x="4657724" y="0"/>
                <a:ext cx="4486275" cy="800100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  <a:gd name="connsiteX0" fmla="*/ 4486275 w 4486275"/>
                  <a:gd name="connsiteY0" fmla="*/ 800100 h 800100"/>
                  <a:gd name="connsiteX1" fmla="*/ 2339752 w 4486275"/>
                  <a:gd name="connsiteY1" fmla="*/ 0 h 800100"/>
                  <a:gd name="connsiteX2" fmla="*/ 0 w 4486275"/>
                  <a:gd name="connsiteY2" fmla="*/ 800100 h 800100"/>
                  <a:gd name="connsiteX3" fmla="*/ 4486275 w 4486275"/>
                  <a:gd name="connsiteY3" fmla="*/ 80010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86275" h="800100">
                    <a:moveTo>
                      <a:pt x="4486275" y="800100"/>
                    </a:moveTo>
                    <a:lnTo>
                      <a:pt x="2339752" y="0"/>
                    </a:lnTo>
                    <a:lnTo>
                      <a:pt x="0" y="800100"/>
                    </a:lnTo>
                    <a:lnTo>
                      <a:pt x="4486275" y="800100"/>
                    </a:lnTo>
                    <a:close/>
                  </a:path>
                </a:pathLst>
              </a:custGeom>
              <a:solidFill>
                <a:srgbClr val="C5C5C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자유형 21"/>
              <p:cNvSpPr/>
              <p:nvPr/>
            </p:nvSpPr>
            <p:spPr>
              <a:xfrm flipH="1">
                <a:off x="6084168" y="-1"/>
                <a:ext cx="2145431" cy="483071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  <a:gd name="connsiteX0" fmla="*/ 4486275 w 4486275"/>
                  <a:gd name="connsiteY0" fmla="*/ 800100 h 800100"/>
                  <a:gd name="connsiteX1" fmla="*/ 2339752 w 4486275"/>
                  <a:gd name="connsiteY1" fmla="*/ 0 h 800100"/>
                  <a:gd name="connsiteX2" fmla="*/ 0 w 4486275"/>
                  <a:gd name="connsiteY2" fmla="*/ 800100 h 800100"/>
                  <a:gd name="connsiteX3" fmla="*/ 4486275 w 4486275"/>
                  <a:gd name="connsiteY3" fmla="*/ 800100 h 800100"/>
                  <a:gd name="connsiteX0" fmla="*/ 3059831 w 3059831"/>
                  <a:gd name="connsiteY0" fmla="*/ 260648 h 800100"/>
                  <a:gd name="connsiteX1" fmla="*/ 2339752 w 3059831"/>
                  <a:gd name="connsiteY1" fmla="*/ 0 h 800100"/>
                  <a:gd name="connsiteX2" fmla="*/ 0 w 3059831"/>
                  <a:gd name="connsiteY2" fmla="*/ 800100 h 800100"/>
                  <a:gd name="connsiteX3" fmla="*/ 3059831 w 3059831"/>
                  <a:gd name="connsiteY3" fmla="*/ 260648 h 800100"/>
                  <a:gd name="connsiteX0" fmla="*/ 2145431 w 2145431"/>
                  <a:gd name="connsiteY0" fmla="*/ 260648 h 483071"/>
                  <a:gd name="connsiteX1" fmla="*/ 1425352 w 2145431"/>
                  <a:gd name="connsiteY1" fmla="*/ 0 h 483071"/>
                  <a:gd name="connsiteX2" fmla="*/ 0 w 2145431"/>
                  <a:gd name="connsiteY2" fmla="*/ 483071 h 483071"/>
                  <a:gd name="connsiteX3" fmla="*/ 2145431 w 2145431"/>
                  <a:gd name="connsiteY3" fmla="*/ 260648 h 483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5431" h="483071">
                    <a:moveTo>
                      <a:pt x="2145431" y="260648"/>
                    </a:moveTo>
                    <a:lnTo>
                      <a:pt x="1425352" y="0"/>
                    </a:lnTo>
                    <a:lnTo>
                      <a:pt x="0" y="483071"/>
                    </a:lnTo>
                    <a:lnTo>
                      <a:pt x="2145431" y="26064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28" name="Picture 2" descr="D:\2.소스\1.png\사진조합.png"/>
          <p:cNvPicPr>
            <a:picLocks noChangeAspect="1" noChangeArrowheads="1"/>
          </p:cNvPicPr>
          <p:nvPr userDrawn="1"/>
        </p:nvPicPr>
        <p:blipFill>
          <a:blip r:embed="rId3" cstate="print"/>
          <a:srcRect t="7293" b="7445"/>
          <a:stretch>
            <a:fillRect/>
          </a:stretch>
        </p:blipFill>
        <p:spPr bwMode="auto">
          <a:xfrm>
            <a:off x="0" y="3356992"/>
            <a:ext cx="9144000" cy="2160240"/>
          </a:xfrm>
          <a:prstGeom prst="rect">
            <a:avLst/>
          </a:prstGeom>
          <a:noFill/>
          <a:effectLst/>
        </p:spPr>
      </p:pic>
      <p:sp>
        <p:nvSpPr>
          <p:cNvPr id="29" name="직사각형 28"/>
          <p:cNvSpPr/>
          <p:nvPr userDrawn="1"/>
        </p:nvSpPr>
        <p:spPr>
          <a:xfrm>
            <a:off x="0" y="3265934"/>
            <a:ext cx="9144000" cy="86866"/>
          </a:xfrm>
          <a:prstGeom prst="rect">
            <a:avLst/>
          </a:prstGeom>
          <a:solidFill>
            <a:srgbClr val="1D4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 userDrawn="1"/>
        </p:nvSpPr>
        <p:spPr>
          <a:xfrm>
            <a:off x="0" y="5490592"/>
            <a:ext cx="9144000" cy="86866"/>
          </a:xfrm>
          <a:prstGeom prst="rect">
            <a:avLst/>
          </a:prstGeom>
          <a:solidFill>
            <a:srgbClr val="1D4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" name="그룹 11"/>
          <p:cNvGrpSpPr/>
          <p:nvPr userDrawn="1"/>
        </p:nvGrpSpPr>
        <p:grpSpPr>
          <a:xfrm rot="10800000">
            <a:off x="-2" y="1448"/>
            <a:ext cx="2483770" cy="1157080"/>
            <a:chOff x="4657724" y="-1"/>
            <a:chExt cx="4486277" cy="800101"/>
          </a:xfrm>
        </p:grpSpPr>
        <p:sp>
          <p:nvSpPr>
            <p:cNvPr id="32" name="자유형 31"/>
            <p:cNvSpPr/>
            <p:nvPr/>
          </p:nvSpPr>
          <p:spPr>
            <a:xfrm flipH="1">
              <a:off x="6804249" y="0"/>
              <a:ext cx="2339752" cy="800100"/>
            </a:xfrm>
            <a:custGeom>
              <a:avLst/>
              <a:gdLst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9144000 w 9144000"/>
                <a:gd name="connsiteY2" fmla="*/ 800100 h 800100"/>
                <a:gd name="connsiteX3" fmla="*/ 0 w 9144000"/>
                <a:gd name="connsiteY3" fmla="*/ 800100 h 800100"/>
                <a:gd name="connsiteX4" fmla="*/ 0 w 9144000"/>
                <a:gd name="connsiteY4" fmla="*/ 0 h 800100"/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0 w 9144000"/>
                <a:gd name="connsiteY2" fmla="*/ 800100 h 800100"/>
                <a:gd name="connsiteX3" fmla="*/ 0 w 9144000"/>
                <a:gd name="connsiteY3" fmla="*/ 0 h 800100"/>
                <a:gd name="connsiteX0" fmla="*/ 0 w 2339752"/>
                <a:gd name="connsiteY0" fmla="*/ 0 h 800100"/>
                <a:gd name="connsiteX1" fmla="*/ 2339752 w 2339752"/>
                <a:gd name="connsiteY1" fmla="*/ 0 h 800100"/>
                <a:gd name="connsiteX2" fmla="*/ 0 w 2339752"/>
                <a:gd name="connsiteY2" fmla="*/ 800100 h 800100"/>
                <a:gd name="connsiteX3" fmla="*/ 0 w 2339752"/>
                <a:gd name="connsiteY3" fmla="*/ 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9752" h="800100">
                  <a:moveTo>
                    <a:pt x="0" y="0"/>
                  </a:moveTo>
                  <a:lnTo>
                    <a:pt x="2339752" y="0"/>
                  </a:lnTo>
                  <a:lnTo>
                    <a:pt x="0" y="800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0000"/>
                </a:solidFill>
              </a:endParaRPr>
            </a:p>
          </p:txBody>
        </p:sp>
        <p:sp>
          <p:nvSpPr>
            <p:cNvPr id="33" name="자유형 32"/>
            <p:cNvSpPr/>
            <p:nvPr/>
          </p:nvSpPr>
          <p:spPr>
            <a:xfrm flipH="1">
              <a:off x="5004048" y="0"/>
              <a:ext cx="1800200" cy="404664"/>
            </a:xfrm>
            <a:custGeom>
              <a:avLst/>
              <a:gdLst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9144000 w 9144000"/>
                <a:gd name="connsiteY2" fmla="*/ 800100 h 800100"/>
                <a:gd name="connsiteX3" fmla="*/ 0 w 9144000"/>
                <a:gd name="connsiteY3" fmla="*/ 800100 h 800100"/>
                <a:gd name="connsiteX4" fmla="*/ 0 w 9144000"/>
                <a:gd name="connsiteY4" fmla="*/ 0 h 800100"/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0 w 9144000"/>
                <a:gd name="connsiteY2" fmla="*/ 800100 h 800100"/>
                <a:gd name="connsiteX3" fmla="*/ 0 w 9144000"/>
                <a:gd name="connsiteY3" fmla="*/ 0 h 800100"/>
                <a:gd name="connsiteX0" fmla="*/ 0 w 2339752"/>
                <a:gd name="connsiteY0" fmla="*/ 0 h 800100"/>
                <a:gd name="connsiteX1" fmla="*/ 2339752 w 2339752"/>
                <a:gd name="connsiteY1" fmla="*/ 0 h 800100"/>
                <a:gd name="connsiteX2" fmla="*/ 0 w 2339752"/>
                <a:gd name="connsiteY2" fmla="*/ 800100 h 800100"/>
                <a:gd name="connsiteX3" fmla="*/ 0 w 2339752"/>
                <a:gd name="connsiteY3" fmla="*/ 0 h 800100"/>
                <a:gd name="connsiteX0" fmla="*/ 4486275 w 4486275"/>
                <a:gd name="connsiteY0" fmla="*/ 800100 h 800100"/>
                <a:gd name="connsiteX1" fmla="*/ 2339752 w 4486275"/>
                <a:gd name="connsiteY1" fmla="*/ 0 h 800100"/>
                <a:gd name="connsiteX2" fmla="*/ 0 w 4486275"/>
                <a:gd name="connsiteY2" fmla="*/ 800100 h 800100"/>
                <a:gd name="connsiteX3" fmla="*/ 4486275 w 4486275"/>
                <a:gd name="connsiteY3" fmla="*/ 800100 h 800100"/>
                <a:gd name="connsiteX0" fmla="*/ 4486275 w 5796135"/>
                <a:gd name="connsiteY0" fmla="*/ 800100 h 800100"/>
                <a:gd name="connsiteX1" fmla="*/ 5796135 w 5796135"/>
                <a:gd name="connsiteY1" fmla="*/ 0 h 800100"/>
                <a:gd name="connsiteX2" fmla="*/ 0 w 5796135"/>
                <a:gd name="connsiteY2" fmla="*/ 800100 h 800100"/>
                <a:gd name="connsiteX3" fmla="*/ 4486275 w 5796135"/>
                <a:gd name="connsiteY3" fmla="*/ 800100 h 800100"/>
                <a:gd name="connsiteX0" fmla="*/ 3586684 w 4896544"/>
                <a:gd name="connsiteY0" fmla="*/ 800100 h 800100"/>
                <a:gd name="connsiteX1" fmla="*/ 4896544 w 4896544"/>
                <a:gd name="connsiteY1" fmla="*/ 0 h 800100"/>
                <a:gd name="connsiteX2" fmla="*/ 0 w 4896544"/>
                <a:gd name="connsiteY2" fmla="*/ 0 h 800100"/>
                <a:gd name="connsiteX3" fmla="*/ 3586684 w 4896544"/>
                <a:gd name="connsiteY3" fmla="*/ 800100 h 800100"/>
                <a:gd name="connsiteX0" fmla="*/ 2937926 w 4896544"/>
                <a:gd name="connsiteY0" fmla="*/ 404664 h 404664"/>
                <a:gd name="connsiteX1" fmla="*/ 4896544 w 4896544"/>
                <a:gd name="connsiteY1" fmla="*/ 0 h 404664"/>
                <a:gd name="connsiteX2" fmla="*/ 0 w 4896544"/>
                <a:gd name="connsiteY2" fmla="*/ 0 h 404664"/>
                <a:gd name="connsiteX3" fmla="*/ 2937926 w 4896544"/>
                <a:gd name="connsiteY3" fmla="*/ 404664 h 40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96544" h="404664">
                  <a:moveTo>
                    <a:pt x="2937926" y="404664"/>
                  </a:moveTo>
                  <a:lnTo>
                    <a:pt x="4896544" y="0"/>
                  </a:lnTo>
                  <a:lnTo>
                    <a:pt x="0" y="0"/>
                  </a:lnTo>
                  <a:lnTo>
                    <a:pt x="2937926" y="404664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34" name="자유형 33"/>
            <p:cNvSpPr/>
            <p:nvPr/>
          </p:nvSpPr>
          <p:spPr>
            <a:xfrm flipH="1">
              <a:off x="4657724" y="0"/>
              <a:ext cx="4486275" cy="800100"/>
            </a:xfrm>
            <a:custGeom>
              <a:avLst/>
              <a:gdLst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9144000 w 9144000"/>
                <a:gd name="connsiteY2" fmla="*/ 800100 h 800100"/>
                <a:gd name="connsiteX3" fmla="*/ 0 w 9144000"/>
                <a:gd name="connsiteY3" fmla="*/ 800100 h 800100"/>
                <a:gd name="connsiteX4" fmla="*/ 0 w 9144000"/>
                <a:gd name="connsiteY4" fmla="*/ 0 h 800100"/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0 w 9144000"/>
                <a:gd name="connsiteY2" fmla="*/ 800100 h 800100"/>
                <a:gd name="connsiteX3" fmla="*/ 0 w 9144000"/>
                <a:gd name="connsiteY3" fmla="*/ 0 h 800100"/>
                <a:gd name="connsiteX0" fmla="*/ 0 w 2339752"/>
                <a:gd name="connsiteY0" fmla="*/ 0 h 800100"/>
                <a:gd name="connsiteX1" fmla="*/ 2339752 w 2339752"/>
                <a:gd name="connsiteY1" fmla="*/ 0 h 800100"/>
                <a:gd name="connsiteX2" fmla="*/ 0 w 2339752"/>
                <a:gd name="connsiteY2" fmla="*/ 800100 h 800100"/>
                <a:gd name="connsiteX3" fmla="*/ 0 w 2339752"/>
                <a:gd name="connsiteY3" fmla="*/ 0 h 800100"/>
                <a:gd name="connsiteX0" fmla="*/ 4486275 w 4486275"/>
                <a:gd name="connsiteY0" fmla="*/ 800100 h 800100"/>
                <a:gd name="connsiteX1" fmla="*/ 2339752 w 4486275"/>
                <a:gd name="connsiteY1" fmla="*/ 0 h 800100"/>
                <a:gd name="connsiteX2" fmla="*/ 0 w 4486275"/>
                <a:gd name="connsiteY2" fmla="*/ 800100 h 800100"/>
                <a:gd name="connsiteX3" fmla="*/ 4486275 w 4486275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86275" h="800100">
                  <a:moveTo>
                    <a:pt x="4486275" y="800100"/>
                  </a:moveTo>
                  <a:lnTo>
                    <a:pt x="2339752" y="0"/>
                  </a:lnTo>
                  <a:lnTo>
                    <a:pt x="0" y="800100"/>
                  </a:lnTo>
                  <a:lnTo>
                    <a:pt x="4486275" y="800100"/>
                  </a:ln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0000"/>
                </a:solidFill>
              </a:endParaRPr>
            </a:p>
          </p:txBody>
        </p:sp>
        <p:sp>
          <p:nvSpPr>
            <p:cNvPr id="35" name="자유형 34"/>
            <p:cNvSpPr/>
            <p:nvPr/>
          </p:nvSpPr>
          <p:spPr>
            <a:xfrm flipH="1">
              <a:off x="6084168" y="-1"/>
              <a:ext cx="2145431" cy="483071"/>
            </a:xfrm>
            <a:custGeom>
              <a:avLst/>
              <a:gdLst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9144000 w 9144000"/>
                <a:gd name="connsiteY2" fmla="*/ 800100 h 800100"/>
                <a:gd name="connsiteX3" fmla="*/ 0 w 9144000"/>
                <a:gd name="connsiteY3" fmla="*/ 800100 h 800100"/>
                <a:gd name="connsiteX4" fmla="*/ 0 w 9144000"/>
                <a:gd name="connsiteY4" fmla="*/ 0 h 800100"/>
                <a:gd name="connsiteX0" fmla="*/ 0 w 9144000"/>
                <a:gd name="connsiteY0" fmla="*/ 0 h 800100"/>
                <a:gd name="connsiteX1" fmla="*/ 9144000 w 9144000"/>
                <a:gd name="connsiteY1" fmla="*/ 0 h 800100"/>
                <a:gd name="connsiteX2" fmla="*/ 0 w 9144000"/>
                <a:gd name="connsiteY2" fmla="*/ 800100 h 800100"/>
                <a:gd name="connsiteX3" fmla="*/ 0 w 9144000"/>
                <a:gd name="connsiteY3" fmla="*/ 0 h 800100"/>
                <a:gd name="connsiteX0" fmla="*/ 0 w 2339752"/>
                <a:gd name="connsiteY0" fmla="*/ 0 h 800100"/>
                <a:gd name="connsiteX1" fmla="*/ 2339752 w 2339752"/>
                <a:gd name="connsiteY1" fmla="*/ 0 h 800100"/>
                <a:gd name="connsiteX2" fmla="*/ 0 w 2339752"/>
                <a:gd name="connsiteY2" fmla="*/ 800100 h 800100"/>
                <a:gd name="connsiteX3" fmla="*/ 0 w 2339752"/>
                <a:gd name="connsiteY3" fmla="*/ 0 h 800100"/>
                <a:gd name="connsiteX0" fmla="*/ 4486275 w 4486275"/>
                <a:gd name="connsiteY0" fmla="*/ 800100 h 800100"/>
                <a:gd name="connsiteX1" fmla="*/ 2339752 w 4486275"/>
                <a:gd name="connsiteY1" fmla="*/ 0 h 800100"/>
                <a:gd name="connsiteX2" fmla="*/ 0 w 4486275"/>
                <a:gd name="connsiteY2" fmla="*/ 800100 h 800100"/>
                <a:gd name="connsiteX3" fmla="*/ 4486275 w 4486275"/>
                <a:gd name="connsiteY3" fmla="*/ 800100 h 800100"/>
                <a:gd name="connsiteX0" fmla="*/ 3059831 w 3059831"/>
                <a:gd name="connsiteY0" fmla="*/ 260648 h 800100"/>
                <a:gd name="connsiteX1" fmla="*/ 2339752 w 3059831"/>
                <a:gd name="connsiteY1" fmla="*/ 0 h 800100"/>
                <a:gd name="connsiteX2" fmla="*/ 0 w 3059831"/>
                <a:gd name="connsiteY2" fmla="*/ 800100 h 800100"/>
                <a:gd name="connsiteX3" fmla="*/ 3059831 w 3059831"/>
                <a:gd name="connsiteY3" fmla="*/ 260648 h 800100"/>
                <a:gd name="connsiteX0" fmla="*/ 2145431 w 2145431"/>
                <a:gd name="connsiteY0" fmla="*/ 260648 h 483071"/>
                <a:gd name="connsiteX1" fmla="*/ 1425352 w 2145431"/>
                <a:gd name="connsiteY1" fmla="*/ 0 h 483071"/>
                <a:gd name="connsiteX2" fmla="*/ 0 w 2145431"/>
                <a:gd name="connsiteY2" fmla="*/ 483071 h 483071"/>
                <a:gd name="connsiteX3" fmla="*/ 2145431 w 2145431"/>
                <a:gd name="connsiteY3" fmla="*/ 260648 h 483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5431" h="483071">
                  <a:moveTo>
                    <a:pt x="2145431" y="260648"/>
                  </a:moveTo>
                  <a:lnTo>
                    <a:pt x="1425352" y="0"/>
                  </a:lnTo>
                  <a:lnTo>
                    <a:pt x="0" y="483071"/>
                  </a:lnTo>
                  <a:lnTo>
                    <a:pt x="2145431" y="2606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45" name="날짜 개체 틀 3"/>
          <p:cNvSpPr>
            <a:spLocks noGrp="1"/>
          </p:cNvSpPr>
          <p:nvPr userDrawn="1"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6" name="바닥글 개체 틀 4"/>
          <p:cNvSpPr>
            <a:spLocks noGrp="1"/>
          </p:cNvSpPr>
          <p:nvPr userDrawn="1"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7" name="슬라이드 번호 개체 틀 5"/>
          <p:cNvSpPr>
            <a:spLocks noGrp="1"/>
          </p:cNvSpPr>
          <p:nvPr userDrawn="1"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F30B9BE-12C4-4C2D-B053-6FD24FFBE07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6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27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목차 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:\2.소스\1.png\하늘과건물.png"/>
          <p:cNvPicPr>
            <a:picLocks noChangeAspect="1" noChangeArrowheads="1"/>
          </p:cNvPicPr>
          <p:nvPr userDrawn="1"/>
        </p:nvPicPr>
        <p:blipFill>
          <a:blip r:embed="rId2" cstate="print"/>
          <a:srcRect l="66128" t="39899" r="5588" b="29651"/>
          <a:stretch>
            <a:fillRect/>
          </a:stretch>
        </p:blipFill>
        <p:spPr bwMode="auto">
          <a:xfrm>
            <a:off x="6191672" y="4769768"/>
            <a:ext cx="2952328" cy="2088232"/>
          </a:xfrm>
          <a:prstGeom prst="rect">
            <a:avLst/>
          </a:prstGeom>
          <a:noFill/>
        </p:spPr>
      </p:pic>
      <p:pic>
        <p:nvPicPr>
          <p:cNvPr id="13" name="Picture 3" descr="D:\2.소스\1.png\하늘과건물.png"/>
          <p:cNvPicPr>
            <a:picLocks noChangeAspect="1" noChangeArrowheads="1"/>
          </p:cNvPicPr>
          <p:nvPr userDrawn="1"/>
        </p:nvPicPr>
        <p:blipFill>
          <a:blip r:embed="rId2" cstate="print"/>
          <a:srcRect l="39994" t="39899" r="27933"/>
          <a:stretch>
            <a:fillRect/>
          </a:stretch>
        </p:blipFill>
        <p:spPr bwMode="auto">
          <a:xfrm>
            <a:off x="5796136" y="1412776"/>
            <a:ext cx="3347864" cy="4121696"/>
          </a:xfrm>
          <a:prstGeom prst="rect">
            <a:avLst/>
          </a:prstGeom>
          <a:noFill/>
        </p:spPr>
      </p:pic>
      <p:pic>
        <p:nvPicPr>
          <p:cNvPr id="14" name="Picture 3" descr="D:\2.소스\1.png\하늘과건물.png"/>
          <p:cNvPicPr>
            <a:picLocks noChangeAspect="1" noChangeArrowheads="1"/>
          </p:cNvPicPr>
          <p:nvPr userDrawn="1"/>
        </p:nvPicPr>
        <p:blipFill>
          <a:blip r:embed="rId2" cstate="print"/>
          <a:srcRect l="5501" t="9849" r="74843" b="60101"/>
          <a:stretch>
            <a:fillRect/>
          </a:stretch>
        </p:blipFill>
        <p:spPr bwMode="auto">
          <a:xfrm flipH="1">
            <a:off x="7092280" y="1412776"/>
            <a:ext cx="2051720" cy="2060848"/>
          </a:xfrm>
          <a:prstGeom prst="rect">
            <a:avLst/>
          </a:prstGeom>
          <a:noFill/>
        </p:spPr>
      </p:pic>
      <p:sp>
        <p:nvSpPr>
          <p:cNvPr id="15" name="자유형 14"/>
          <p:cNvSpPr/>
          <p:nvPr userDrawn="1"/>
        </p:nvSpPr>
        <p:spPr>
          <a:xfrm>
            <a:off x="0" y="0"/>
            <a:ext cx="9144000" cy="6858000"/>
          </a:xfrm>
          <a:custGeom>
            <a:avLst/>
            <a:gdLst>
              <a:gd name="connsiteX0" fmla="*/ 0 w 6804248"/>
              <a:gd name="connsiteY0" fmla="*/ 0 h 6858000"/>
              <a:gd name="connsiteX1" fmla="*/ 6804248 w 6804248"/>
              <a:gd name="connsiteY1" fmla="*/ 0 h 6858000"/>
              <a:gd name="connsiteX2" fmla="*/ 6804248 w 6804248"/>
              <a:gd name="connsiteY2" fmla="*/ 6858000 h 6858000"/>
              <a:gd name="connsiteX3" fmla="*/ 0 w 6804248"/>
              <a:gd name="connsiteY3" fmla="*/ 6858000 h 6858000"/>
              <a:gd name="connsiteX4" fmla="*/ 0 w 6804248"/>
              <a:gd name="connsiteY4" fmla="*/ 0 h 6858000"/>
              <a:gd name="connsiteX0" fmla="*/ 0 w 9144000"/>
              <a:gd name="connsiteY0" fmla="*/ 0 h 6858000"/>
              <a:gd name="connsiteX1" fmla="*/ 6804248 w 9144000"/>
              <a:gd name="connsiteY1" fmla="*/ 0 h 6858000"/>
              <a:gd name="connsiteX2" fmla="*/ 9144000 w 9144000"/>
              <a:gd name="connsiteY2" fmla="*/ 2492896 h 6858000"/>
              <a:gd name="connsiteX3" fmla="*/ 6804248 w 9144000"/>
              <a:gd name="connsiteY3" fmla="*/ 6858000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  <a:gd name="connsiteX0" fmla="*/ 0 w 9144000"/>
              <a:gd name="connsiteY0" fmla="*/ 0 h 6858000"/>
              <a:gd name="connsiteX1" fmla="*/ 6804248 w 9144000"/>
              <a:gd name="connsiteY1" fmla="*/ 0 h 6858000"/>
              <a:gd name="connsiteX2" fmla="*/ 9144000 w 9144000"/>
              <a:gd name="connsiteY2" fmla="*/ 1412776 h 6858000"/>
              <a:gd name="connsiteX3" fmla="*/ 6804248 w 9144000"/>
              <a:gd name="connsiteY3" fmla="*/ 6858000 h 6858000"/>
              <a:gd name="connsiteX4" fmla="*/ 0 w 9144000"/>
              <a:gd name="connsiteY4" fmla="*/ 6858000 h 6858000"/>
              <a:gd name="connsiteX5" fmla="*/ 0 w 9144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6804248" y="0"/>
                </a:lnTo>
                <a:lnTo>
                  <a:pt x="9144000" y="1412776"/>
                </a:lnTo>
                <a:lnTo>
                  <a:pt x="6804248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1" hangingPunct="1">
              <a:defRPr/>
            </a:pPr>
            <a:endParaRPr lang="ko-KR" altLang="en-US" sz="1800" kern="1200" dirty="0">
              <a:solidFill>
                <a:prstClr val="whit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74848" y="562670"/>
            <a:ext cx="8229600" cy="778098"/>
          </a:xfrm>
        </p:spPr>
        <p:txBody>
          <a:bodyPr rtlCol="0">
            <a:normAutofit fontScale="90000"/>
          </a:bodyPr>
          <a:lstStyle>
            <a:lvl1pPr algn="r">
              <a:defRPr lang="ko-KR" altLang="en-US" sz="5400" b="1" i="1" kern="1200" dirty="0">
                <a:ln w="28575">
                  <a:noFill/>
                </a:ln>
                <a:gradFill>
                  <a:gsLst>
                    <a:gs pos="36000">
                      <a:srgbClr val="0070C0"/>
                    </a:gs>
                    <a:gs pos="62000">
                      <a:srgbClr val="0081E2"/>
                    </a:gs>
                  </a:gsLst>
                  <a:lin ang="16200000" scaled="0"/>
                </a:gradFill>
                <a:effectLst/>
                <a:latin typeface="Arial" pitchFamily="34" charset="0"/>
                <a:ea typeface="맑은 고딕"/>
                <a:cs typeface="Arial" pitchFamily="34" charset="0"/>
              </a:defRPr>
            </a:lvl1pPr>
          </a:lstStyle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CA79E-B911-4C6A-8D1F-64CCBA73679C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내지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0"/>
          <p:cNvGrpSpPr/>
          <p:nvPr userDrawn="1"/>
        </p:nvGrpSpPr>
        <p:grpSpPr>
          <a:xfrm>
            <a:off x="0" y="-1"/>
            <a:ext cx="9144000" cy="800101"/>
            <a:chOff x="0" y="-1"/>
            <a:chExt cx="9144000" cy="800101"/>
          </a:xfrm>
        </p:grpSpPr>
        <p:sp>
          <p:nvSpPr>
            <p:cNvPr id="12" name="직사각형 11"/>
            <p:cNvSpPr/>
            <p:nvPr userDrawn="1"/>
          </p:nvSpPr>
          <p:spPr>
            <a:xfrm>
              <a:off x="0" y="0"/>
              <a:ext cx="9144000" cy="800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그룹 11"/>
            <p:cNvGrpSpPr/>
            <p:nvPr userDrawn="1"/>
          </p:nvGrpSpPr>
          <p:grpSpPr>
            <a:xfrm>
              <a:off x="6300193" y="-1"/>
              <a:ext cx="2843809" cy="790576"/>
              <a:chOff x="4657724" y="-1"/>
              <a:chExt cx="4486276" cy="800101"/>
            </a:xfrm>
          </p:grpSpPr>
          <p:sp>
            <p:nvSpPr>
              <p:cNvPr id="15" name="자유형 14"/>
              <p:cNvSpPr/>
              <p:nvPr/>
            </p:nvSpPr>
            <p:spPr>
              <a:xfrm flipH="1">
                <a:off x="6804248" y="0"/>
                <a:ext cx="2339752" cy="800100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39752" h="800100">
                    <a:moveTo>
                      <a:pt x="0" y="0"/>
                    </a:moveTo>
                    <a:lnTo>
                      <a:pt x="2339752" y="0"/>
                    </a:lnTo>
                    <a:lnTo>
                      <a:pt x="0" y="8001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 cstate="print"/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자유형 15"/>
              <p:cNvSpPr/>
              <p:nvPr/>
            </p:nvSpPr>
            <p:spPr>
              <a:xfrm flipH="1">
                <a:off x="5004048" y="0"/>
                <a:ext cx="1800200" cy="404664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  <a:gd name="connsiteX0" fmla="*/ 4486275 w 4486275"/>
                  <a:gd name="connsiteY0" fmla="*/ 800100 h 800100"/>
                  <a:gd name="connsiteX1" fmla="*/ 2339752 w 4486275"/>
                  <a:gd name="connsiteY1" fmla="*/ 0 h 800100"/>
                  <a:gd name="connsiteX2" fmla="*/ 0 w 4486275"/>
                  <a:gd name="connsiteY2" fmla="*/ 800100 h 800100"/>
                  <a:gd name="connsiteX3" fmla="*/ 4486275 w 4486275"/>
                  <a:gd name="connsiteY3" fmla="*/ 800100 h 800100"/>
                  <a:gd name="connsiteX0" fmla="*/ 4486275 w 5796135"/>
                  <a:gd name="connsiteY0" fmla="*/ 800100 h 800100"/>
                  <a:gd name="connsiteX1" fmla="*/ 5796135 w 5796135"/>
                  <a:gd name="connsiteY1" fmla="*/ 0 h 800100"/>
                  <a:gd name="connsiteX2" fmla="*/ 0 w 5796135"/>
                  <a:gd name="connsiteY2" fmla="*/ 800100 h 800100"/>
                  <a:gd name="connsiteX3" fmla="*/ 4486275 w 5796135"/>
                  <a:gd name="connsiteY3" fmla="*/ 800100 h 800100"/>
                  <a:gd name="connsiteX0" fmla="*/ 3586684 w 4896544"/>
                  <a:gd name="connsiteY0" fmla="*/ 800100 h 800100"/>
                  <a:gd name="connsiteX1" fmla="*/ 4896544 w 4896544"/>
                  <a:gd name="connsiteY1" fmla="*/ 0 h 800100"/>
                  <a:gd name="connsiteX2" fmla="*/ 0 w 4896544"/>
                  <a:gd name="connsiteY2" fmla="*/ 0 h 800100"/>
                  <a:gd name="connsiteX3" fmla="*/ 3586684 w 4896544"/>
                  <a:gd name="connsiteY3" fmla="*/ 800100 h 800100"/>
                  <a:gd name="connsiteX0" fmla="*/ 2937926 w 4896544"/>
                  <a:gd name="connsiteY0" fmla="*/ 404664 h 404664"/>
                  <a:gd name="connsiteX1" fmla="*/ 4896544 w 4896544"/>
                  <a:gd name="connsiteY1" fmla="*/ 0 h 404664"/>
                  <a:gd name="connsiteX2" fmla="*/ 0 w 4896544"/>
                  <a:gd name="connsiteY2" fmla="*/ 0 h 404664"/>
                  <a:gd name="connsiteX3" fmla="*/ 2937926 w 4896544"/>
                  <a:gd name="connsiteY3" fmla="*/ 404664 h 40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96544" h="404664">
                    <a:moveTo>
                      <a:pt x="2937926" y="404664"/>
                    </a:moveTo>
                    <a:lnTo>
                      <a:pt x="4896544" y="0"/>
                    </a:lnTo>
                    <a:lnTo>
                      <a:pt x="0" y="0"/>
                    </a:lnTo>
                    <a:lnTo>
                      <a:pt x="2937926" y="404664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자유형 16"/>
              <p:cNvSpPr/>
              <p:nvPr/>
            </p:nvSpPr>
            <p:spPr>
              <a:xfrm flipH="1">
                <a:off x="4657724" y="0"/>
                <a:ext cx="4486275" cy="800100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  <a:gd name="connsiteX0" fmla="*/ 4486275 w 4486275"/>
                  <a:gd name="connsiteY0" fmla="*/ 800100 h 800100"/>
                  <a:gd name="connsiteX1" fmla="*/ 2339752 w 4486275"/>
                  <a:gd name="connsiteY1" fmla="*/ 0 h 800100"/>
                  <a:gd name="connsiteX2" fmla="*/ 0 w 4486275"/>
                  <a:gd name="connsiteY2" fmla="*/ 800100 h 800100"/>
                  <a:gd name="connsiteX3" fmla="*/ 4486275 w 4486275"/>
                  <a:gd name="connsiteY3" fmla="*/ 800100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86275" h="800100">
                    <a:moveTo>
                      <a:pt x="4486275" y="800100"/>
                    </a:moveTo>
                    <a:lnTo>
                      <a:pt x="2339752" y="0"/>
                    </a:lnTo>
                    <a:lnTo>
                      <a:pt x="0" y="800100"/>
                    </a:lnTo>
                    <a:lnTo>
                      <a:pt x="4486275" y="800100"/>
                    </a:lnTo>
                    <a:close/>
                  </a:path>
                </a:pathLst>
              </a:custGeom>
              <a:solidFill>
                <a:srgbClr val="C5C5C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자유형 17"/>
              <p:cNvSpPr/>
              <p:nvPr/>
            </p:nvSpPr>
            <p:spPr>
              <a:xfrm flipH="1">
                <a:off x="6084168" y="-1"/>
                <a:ext cx="2145431" cy="483071"/>
              </a:xfrm>
              <a:custGeom>
                <a:avLst/>
                <a:gdLst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9144000 w 9144000"/>
                  <a:gd name="connsiteY2" fmla="*/ 800100 h 800100"/>
                  <a:gd name="connsiteX3" fmla="*/ 0 w 9144000"/>
                  <a:gd name="connsiteY3" fmla="*/ 800100 h 800100"/>
                  <a:gd name="connsiteX4" fmla="*/ 0 w 9144000"/>
                  <a:gd name="connsiteY4" fmla="*/ 0 h 800100"/>
                  <a:gd name="connsiteX0" fmla="*/ 0 w 9144000"/>
                  <a:gd name="connsiteY0" fmla="*/ 0 h 800100"/>
                  <a:gd name="connsiteX1" fmla="*/ 9144000 w 9144000"/>
                  <a:gd name="connsiteY1" fmla="*/ 0 h 800100"/>
                  <a:gd name="connsiteX2" fmla="*/ 0 w 9144000"/>
                  <a:gd name="connsiteY2" fmla="*/ 800100 h 800100"/>
                  <a:gd name="connsiteX3" fmla="*/ 0 w 9144000"/>
                  <a:gd name="connsiteY3" fmla="*/ 0 h 800100"/>
                  <a:gd name="connsiteX0" fmla="*/ 0 w 2339752"/>
                  <a:gd name="connsiteY0" fmla="*/ 0 h 800100"/>
                  <a:gd name="connsiteX1" fmla="*/ 2339752 w 2339752"/>
                  <a:gd name="connsiteY1" fmla="*/ 0 h 800100"/>
                  <a:gd name="connsiteX2" fmla="*/ 0 w 2339752"/>
                  <a:gd name="connsiteY2" fmla="*/ 800100 h 800100"/>
                  <a:gd name="connsiteX3" fmla="*/ 0 w 2339752"/>
                  <a:gd name="connsiteY3" fmla="*/ 0 h 800100"/>
                  <a:gd name="connsiteX0" fmla="*/ 4486275 w 4486275"/>
                  <a:gd name="connsiteY0" fmla="*/ 800100 h 800100"/>
                  <a:gd name="connsiteX1" fmla="*/ 2339752 w 4486275"/>
                  <a:gd name="connsiteY1" fmla="*/ 0 h 800100"/>
                  <a:gd name="connsiteX2" fmla="*/ 0 w 4486275"/>
                  <a:gd name="connsiteY2" fmla="*/ 800100 h 800100"/>
                  <a:gd name="connsiteX3" fmla="*/ 4486275 w 4486275"/>
                  <a:gd name="connsiteY3" fmla="*/ 800100 h 800100"/>
                  <a:gd name="connsiteX0" fmla="*/ 3059831 w 3059831"/>
                  <a:gd name="connsiteY0" fmla="*/ 260648 h 800100"/>
                  <a:gd name="connsiteX1" fmla="*/ 2339752 w 3059831"/>
                  <a:gd name="connsiteY1" fmla="*/ 0 h 800100"/>
                  <a:gd name="connsiteX2" fmla="*/ 0 w 3059831"/>
                  <a:gd name="connsiteY2" fmla="*/ 800100 h 800100"/>
                  <a:gd name="connsiteX3" fmla="*/ 3059831 w 3059831"/>
                  <a:gd name="connsiteY3" fmla="*/ 260648 h 800100"/>
                  <a:gd name="connsiteX0" fmla="*/ 2145431 w 2145431"/>
                  <a:gd name="connsiteY0" fmla="*/ 260648 h 483071"/>
                  <a:gd name="connsiteX1" fmla="*/ 1425352 w 2145431"/>
                  <a:gd name="connsiteY1" fmla="*/ 0 h 483071"/>
                  <a:gd name="connsiteX2" fmla="*/ 0 w 2145431"/>
                  <a:gd name="connsiteY2" fmla="*/ 483071 h 483071"/>
                  <a:gd name="connsiteX3" fmla="*/ 2145431 w 2145431"/>
                  <a:gd name="connsiteY3" fmla="*/ 260648 h 483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5431" h="483071">
                    <a:moveTo>
                      <a:pt x="2145431" y="260648"/>
                    </a:moveTo>
                    <a:lnTo>
                      <a:pt x="1425352" y="0"/>
                    </a:lnTo>
                    <a:lnTo>
                      <a:pt x="0" y="483071"/>
                    </a:lnTo>
                    <a:lnTo>
                      <a:pt x="2145431" y="260648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553998"/>
          </a:xfr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7" name="직사각형 6"/>
          <p:cNvSpPr/>
          <p:nvPr userDrawn="1"/>
        </p:nvSpPr>
        <p:spPr>
          <a:xfrm>
            <a:off x="1" y="6596813"/>
            <a:ext cx="9149448" cy="27492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ko-KR" altLang="en-US" sz="1200" b="1" dirty="0">
                <a:solidFill>
                  <a:srgbClr val="002060"/>
                </a:solidFill>
                <a:effectLst/>
                <a:latin typeface="+mn-ea"/>
                <a:ea typeface="+mn-ea"/>
              </a:rPr>
              <a:t>네트워크형 부동산종합서비스 인증제 시범사업 설명회</a:t>
            </a:r>
          </a:p>
        </p:txBody>
      </p:sp>
      <p:sp>
        <p:nvSpPr>
          <p:cNvPr id="11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74904" y="6602696"/>
            <a:ext cx="2133600" cy="263620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빈화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0B9BE-12C4-4C2D-B053-6FD24FFBE07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F30B9BE-12C4-4C2D-B053-6FD24FFBE07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5" r:id="rId2"/>
    <p:sldLayoutId id="2147483676" r:id="rId3"/>
    <p:sldLayoutId id="2147483656" r:id="rId4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emf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666542" y="1412776"/>
            <a:ext cx="7847856" cy="63812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/>
          </a:sp3d>
        </p:spPr>
        <p:txBody>
          <a:bodyPr wrap="square" rtlCol="0">
            <a:spAutoFit/>
            <a:sp3d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b="1" dirty="0" err="1">
                <a:ln w="28575">
                  <a:noFill/>
                </a:ln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네트워크형</a:t>
            </a:r>
            <a:r>
              <a:rPr lang="ko-KR" altLang="en-US" sz="2800" b="1" dirty="0">
                <a:ln w="28575">
                  <a:noFill/>
                </a:ln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 부동산종합서비스 </a:t>
            </a:r>
            <a:r>
              <a:rPr lang="ko-KR" altLang="en-US" sz="2800" b="1" dirty="0" err="1" smtClean="0">
                <a:ln w="28575">
                  <a:noFill/>
                </a:ln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인증제</a:t>
            </a:r>
            <a:endParaRPr lang="en-US" altLang="ko-KR" sz="2800" b="1" dirty="0">
              <a:ln w="28575">
                <a:noFill/>
              </a:ln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81902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2016. 11. 24.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6165304"/>
            <a:ext cx="1749624" cy="5505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02"/>
          <p:cNvSpPr>
            <a:spLocks noChangeArrowheads="1"/>
          </p:cNvSpPr>
          <p:nvPr/>
        </p:nvSpPr>
        <p:spPr bwMode="gray">
          <a:xfrm>
            <a:off x="539552" y="1852261"/>
            <a:ext cx="8208912" cy="21482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사업공모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: ‘16. 12. 19(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월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)  17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시까지 접수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한국감정원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 서울사무소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v"/>
            </a:pPr>
            <a:endParaRPr lang="en-US" altLang="ko-KR" sz="1400" dirty="0" smtClean="0">
              <a:latin typeface="HY헤드라인M" pitchFamily="18" charset="-127"/>
              <a:ea typeface="HY헤드라인M" pitchFamily="18" charset="-127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평가위원회 개최 및 시범 사업자 선정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: 12</a:t>
            </a:r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월중</a:t>
            </a:r>
            <a:endParaRPr lang="en-US" altLang="ko-KR" sz="1400" dirty="0" smtClean="0">
              <a:latin typeface="HY헤드라인M" pitchFamily="18" charset="-127"/>
              <a:ea typeface="HY헤드라인M" pitchFamily="18" charset="-127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v"/>
            </a:pPr>
            <a:endParaRPr lang="ko-KR" altLang="en-US" sz="1400" dirty="0" smtClean="0">
              <a:latin typeface="HY헤드라인M" pitchFamily="18" charset="-127"/>
              <a:ea typeface="HY헤드라인M" pitchFamily="18" charset="-127"/>
            </a:endParaRPr>
          </a:p>
          <a:p>
            <a:pPr marL="285750" indent="-285750"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예비인증 결과 분석 및 </a:t>
            </a:r>
            <a:r>
              <a:rPr lang="ko-KR" altLang="en-US" sz="1400" dirty="0" err="1" smtClean="0">
                <a:latin typeface="HY헤드라인M" pitchFamily="18" charset="-127"/>
                <a:ea typeface="HY헤드라인M" pitchFamily="18" charset="-127"/>
              </a:rPr>
              <a:t>본인증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 추진 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: '17.12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월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400" dirty="0" smtClean="0">
                <a:latin typeface="HY헤드라인M" pitchFamily="18" charset="-127"/>
                <a:ea typeface="HY헤드라인M" pitchFamily="18" charset="-127"/>
              </a:rPr>
              <a:t>잠정</a:t>
            </a:r>
            <a:r>
              <a:rPr lang="en-US" altLang="ko-KR" sz="1400" dirty="0" smtClean="0">
                <a:latin typeface="HY헤드라인M" pitchFamily="18" charset="-127"/>
                <a:ea typeface="HY헤드라인M" pitchFamily="18" charset="-127"/>
              </a:rPr>
              <a:t>)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10</a:t>
            </a:fld>
            <a:endParaRPr lang="ko-KR" alt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51520" y="115911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5.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향후 추진일정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</p:spTree>
    <p:extLst>
      <p:ext uri="{BB962C8B-B14F-4D97-AF65-F5344CB8AC3E}">
        <p14:creationId xmlns="" xmlns:p14="http://schemas.microsoft.com/office/powerpoint/2010/main" val="1887971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11</a:t>
            </a:fld>
            <a:endParaRPr lang="ko-KR" altLang="en-US" dirty="0"/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857224" y="2357430"/>
            <a:ext cx="7358114" cy="20717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4400" dirty="0" smtClean="0">
                <a:latin typeface="맑은 고딕"/>
                <a:ea typeface="맑은 고딕"/>
              </a:rPr>
              <a:t> Ⅱ. </a:t>
            </a:r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인증 세부평가 기준 및 </a:t>
            </a:r>
            <a:endParaRPr lang="en-US" altLang="ko-KR" sz="40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4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en-US" altLang="ko-KR" sz="8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제안서 작성 방법</a:t>
            </a:r>
            <a:endParaRPr lang="ko-KR" altLang="en-US" sz="40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82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12</a:t>
            </a:fld>
            <a:endParaRPr lang="ko-KR" altLang="en-US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19791840"/>
              </p:ext>
            </p:extLst>
          </p:nvPr>
        </p:nvGraphicFramePr>
        <p:xfrm>
          <a:off x="251521" y="1995083"/>
          <a:ext cx="8640961" cy="4236092"/>
        </p:xfrm>
        <a:graphic>
          <a:graphicData uri="http://schemas.openxmlformats.org/drawingml/2006/table">
            <a:tbl>
              <a:tblPr/>
              <a:tblGrid>
                <a:gridCol w="1008111">
                  <a:extLst>
                    <a:ext uri="{9D8B030D-6E8A-4147-A177-3AD203B41FA5}">
                      <a16:colId xmlns:a16="http://schemas.microsoft.com/office/drawing/2014/main" xmlns="" val="3301140333"/>
                    </a:ext>
                  </a:extLst>
                </a:gridCol>
                <a:gridCol w="1118124">
                  <a:extLst>
                    <a:ext uri="{9D8B030D-6E8A-4147-A177-3AD203B41FA5}">
                      <a16:colId xmlns:a16="http://schemas.microsoft.com/office/drawing/2014/main" xmlns="" val="2505843495"/>
                    </a:ext>
                  </a:extLst>
                </a:gridCol>
                <a:gridCol w="1073856">
                  <a:extLst>
                    <a:ext uri="{9D8B030D-6E8A-4147-A177-3AD203B41FA5}">
                      <a16:colId xmlns:a16="http://schemas.microsoft.com/office/drawing/2014/main" xmlns="" val="33761092"/>
                    </a:ext>
                  </a:extLst>
                </a:gridCol>
                <a:gridCol w="3496652">
                  <a:extLst>
                    <a:ext uri="{9D8B030D-6E8A-4147-A177-3AD203B41FA5}">
                      <a16:colId xmlns:a16="http://schemas.microsoft.com/office/drawing/2014/main" xmlns="" val="1656050929"/>
                    </a:ext>
                  </a:extLst>
                </a:gridCol>
                <a:gridCol w="1586266">
                  <a:extLst>
                    <a:ext uri="{9D8B030D-6E8A-4147-A177-3AD203B41FA5}">
                      <a16:colId xmlns:a16="http://schemas.microsoft.com/office/drawing/2014/main" xmlns="" val="3149478867"/>
                    </a:ext>
                  </a:extLst>
                </a:gridCol>
                <a:gridCol w="357952">
                  <a:extLst>
                    <a:ext uri="{9D8B030D-6E8A-4147-A177-3AD203B41FA5}">
                      <a16:colId xmlns:a16="http://schemas.microsoft.com/office/drawing/2014/main" xmlns="" val="1396111490"/>
                    </a:ext>
                  </a:extLst>
                </a:gridCol>
              </a:tblGrid>
              <a:tr h="22914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대분류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중분류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소분류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평가기준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bg1"/>
                          </a:solidFill>
                        </a:rPr>
                        <a:t>확인 첨부서면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배점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0196765"/>
                  </a:ext>
                </a:extLst>
              </a:tr>
              <a:tr h="89899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고객중심</a:t>
                      </a:r>
                      <a:r>
                        <a:rPr lang="ko-KR" altLang="en-US" sz="900" kern="0" spc="-50" baseline="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혁신 리더십과 운영전략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부동산 종합서비스 운영비전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목표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추진전략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제공 운영전략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종합 서비스 제공 및 소비자 편의 향상을 위한 서비스 혁신 비전</a:t>
                      </a:r>
                      <a:endParaRPr lang="en-US" altLang="ko-KR" sz="900" kern="0" spc="-50" dirty="0">
                        <a:solidFill>
                          <a:srgbClr val="000000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해외 사례 등을 접목한 새로운 종합 서비스 제공 목표 등</a:t>
                      </a:r>
                    </a:p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운영 비전 및 목표와 연계된 추진전략 마련 여부</a:t>
                      </a:r>
                    </a:p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추진전략의 실현 가능성 및 실행력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추진전략의 구체성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네트워크형 부동산종합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/>
                      </a:r>
                      <a:b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서비스 운영계획서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/>
                      </a:r>
                      <a:b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☞제안서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장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95776322"/>
                  </a:ext>
                </a:extLst>
              </a:tr>
              <a:tr h="8989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3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서비스 혁신의지 및 리더십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혁신의지 및 리더십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종합서비스 제공을 위한 전사적 노력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인원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조직 배분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경영목표 등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)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및 향후 계획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중장기 비전 및 실천 계획</a:t>
                      </a:r>
                    </a:p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 중심의 서비스 전달 체계 구축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원스톱 서비스 지원 창구 마련</a:t>
                      </a:r>
                    </a:p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 중심의 서비스 책임성 및 사후관리 강화방안 마련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네트워크형 부동산종합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/>
                      </a:r>
                      <a:b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서비스운영계획서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/>
                      </a:r>
                      <a:b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☞제안서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장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 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70221555"/>
                  </a:ext>
                </a:extLst>
              </a:tr>
              <a:tr h="59932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</a:t>
                      </a:r>
                      <a:r>
                        <a:rPr lang="ko-KR" altLang="en-US" sz="900" kern="0" spc="-50" baseline="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안정성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경력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사업종사기간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운영 및 사업 기간</a:t>
                      </a:r>
                    </a:p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안정적인 서비스를 제공할 수 있는 노하우 또는 경력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핵심기업현황표</a:t>
                      </a:r>
                      <a:endParaRPr lang="en-US" altLang="ko-KR" sz="900" kern="0" spc="-50" dirty="0">
                        <a:solidFill>
                          <a:srgbClr val="000000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90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90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 </a:t>
                      </a:r>
                      <a:r>
                        <a:rPr lang="en-US" altLang="ko-KR" sz="90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사업자등록증</a:t>
                      </a:r>
                      <a:endParaRPr lang="en-US" altLang="ko-KR" sz="900" kern="0" spc="-50" dirty="0">
                        <a:solidFill>
                          <a:srgbClr val="000000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3269762"/>
                  </a:ext>
                </a:extLst>
              </a:tr>
              <a:tr h="10522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법규준수도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행정형벌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/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행정처분 내역 및 체납여부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행정형벌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/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행정처분 내역 및 체납여부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핵심기업이 최근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3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년 이내 행정형벌 또는 행정처분을 받은 내역 여부</a:t>
                      </a:r>
                      <a:endParaRPr lang="en-US" altLang="ko-KR" sz="900" kern="0" spc="-50" dirty="0">
                        <a:solidFill>
                          <a:srgbClr val="000000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최근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3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년 이내 국세 또는 지방세 체납 여부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핵심기업현황표</a:t>
                      </a:r>
                      <a:endParaRPr lang="en-US" altLang="ko-KR" sz="900" kern="0" spc="-50" dirty="0">
                        <a:solidFill>
                          <a:srgbClr val="000000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90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90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 </a:t>
                      </a:r>
                      <a:r>
                        <a:rPr lang="en-US" altLang="ko-KR" sz="90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</a:t>
                      </a:r>
                      <a:r>
                        <a:rPr lang="en-US" altLang="ko-KR" sz="900" b="1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행정형벌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처분 없음을  확인하는 서류 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관계기관 확인서 첨부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), 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국세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지방세완납증명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157317169"/>
                  </a:ext>
                </a:extLst>
              </a:tr>
              <a:tr h="2097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소  계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-5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30</a:t>
                      </a: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0" spc="-5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53656" marR="53656" marT="14834" marB="14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72487871"/>
                  </a:ext>
                </a:extLst>
              </a:tr>
            </a:tbl>
          </a:graphicData>
        </a:graphic>
      </p:graphicFrame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276200" y="1364542"/>
            <a:ext cx="6096000" cy="631481"/>
            <a:chOff x="240" y="1756"/>
            <a:chExt cx="3840" cy="268"/>
          </a:xfrm>
        </p:grpSpPr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240" y="1852"/>
              <a:ext cx="1536" cy="136"/>
              <a:chOff x="240" y="1680"/>
              <a:chExt cx="1536" cy="192"/>
            </a:xfrm>
          </p:grpSpPr>
          <p:sp>
            <p:nvSpPr>
              <p:cNvPr id="20" name="Rectangle 15"/>
              <p:cNvSpPr>
                <a:spLocks noChangeArrowheads="1"/>
              </p:cNvSpPr>
              <p:nvPr/>
            </p:nvSpPr>
            <p:spPr bwMode="auto">
              <a:xfrm>
                <a:off x="357" y="1680"/>
                <a:ext cx="1419" cy="19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21" name="AutoShape 16"/>
              <p:cNvSpPr>
                <a:spLocks noChangeArrowheads="1"/>
              </p:cNvSpPr>
              <p:nvPr/>
            </p:nvSpPr>
            <p:spPr bwMode="auto">
              <a:xfrm>
                <a:off x="240" y="1680"/>
                <a:ext cx="912" cy="192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22" name="Rectangle 17"/>
              <p:cNvSpPr>
                <a:spLocks noChangeArrowheads="1"/>
              </p:cNvSpPr>
              <p:nvPr/>
            </p:nvSpPr>
            <p:spPr bwMode="auto">
              <a:xfrm>
                <a:off x="240" y="1779"/>
                <a:ext cx="542" cy="9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</p:grpSp>
        <p:sp>
          <p:nvSpPr>
            <p:cNvPr id="17" name="Oval 18"/>
            <p:cNvSpPr>
              <a:spLocks noChangeArrowheads="1"/>
            </p:cNvSpPr>
            <p:nvPr/>
          </p:nvSpPr>
          <p:spPr bwMode="auto">
            <a:xfrm>
              <a:off x="1721" y="1756"/>
              <a:ext cx="336" cy="2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 anchor="ctr"/>
            <a:lstStyle/>
            <a:p>
              <a:endParaRPr lang="ko-KR" altLang="en-US"/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588" y="1858"/>
              <a:ext cx="581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공통기준</a:t>
              </a:r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240" y="1990"/>
              <a:ext cx="3840" cy="0"/>
            </a:xfrm>
            <a:prstGeom prst="line">
              <a:avLst/>
            </a:prstGeom>
            <a:noFill/>
            <a:ln w="12700">
              <a:solidFill>
                <a:srgbClr val="0066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1453" tIns="50726" rIns="101453" bIns="50726"/>
            <a:lstStyle/>
            <a:p>
              <a:endParaRPr lang="ko-KR" altLang="en-US"/>
            </a:p>
          </p:txBody>
        </p:sp>
      </p:grpSp>
      <p:sp>
        <p:nvSpPr>
          <p:cNvPr id="23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2092" y="90666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네트워크형 부동산종합서비스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인증 평가기준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1393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83534794"/>
              </p:ext>
            </p:extLst>
          </p:nvPr>
        </p:nvGraphicFramePr>
        <p:xfrm>
          <a:off x="250825" y="1409475"/>
          <a:ext cx="8601892" cy="5157603"/>
        </p:xfrm>
        <a:graphic>
          <a:graphicData uri="http://schemas.openxmlformats.org/drawingml/2006/table">
            <a:tbl>
              <a:tblPr/>
              <a:tblGrid>
                <a:gridCol w="792783">
                  <a:extLst>
                    <a:ext uri="{9D8B030D-6E8A-4147-A177-3AD203B41FA5}">
                      <a16:colId xmlns:a16="http://schemas.microsoft.com/office/drawing/2014/main" xmlns="" val="262839595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163878125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1001813253"/>
                    </a:ext>
                  </a:extLst>
                </a:gridCol>
                <a:gridCol w="2733069">
                  <a:extLst>
                    <a:ext uri="{9D8B030D-6E8A-4147-A177-3AD203B41FA5}">
                      <a16:colId xmlns:a16="http://schemas.microsoft.com/office/drawing/2014/main" xmlns="" val="3211337037"/>
                    </a:ext>
                  </a:extLst>
                </a:gridCol>
                <a:gridCol w="2988000">
                  <a:extLst>
                    <a:ext uri="{9D8B030D-6E8A-4147-A177-3AD203B41FA5}">
                      <a16:colId xmlns:a16="http://schemas.microsoft.com/office/drawing/2014/main" xmlns="" val="264626250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3262676409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대분류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중분류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소분류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평가기준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확인 첨부서면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배점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582411"/>
                  </a:ext>
                </a:extLst>
              </a:tr>
              <a:tr h="404942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현황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자본금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 자본금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핵심기업은 충분한 자본금을 바탕으로 운영하고 있는지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4.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핵심기업현황표</a:t>
                      </a:r>
                      <a:b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en-US" altLang="ko-KR" sz="850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50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</a:t>
                      </a:r>
                      <a:r>
                        <a:rPr lang="en-US" altLang="ko-KR" sz="850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기업의 재무제표 첨부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80885853"/>
                  </a:ext>
                </a:extLst>
              </a:tr>
              <a:tr h="3623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 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매출액 성과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4.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핵심기업현황표</a:t>
                      </a:r>
                      <a:b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en-US" altLang="ko-KR" sz="850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50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</a:t>
                      </a:r>
                      <a:r>
                        <a:rPr lang="en-US" altLang="ko-KR" sz="850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기업의 재무제표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매출액 증빙자료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기업평가자료 첨부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33534365"/>
                  </a:ext>
                </a:extLst>
              </a:tr>
              <a:tr h="110107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전문성 및 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전문성 및 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전문성 및 신뢰도 수준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7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역량</a:t>
                      </a:r>
                      <a:r>
                        <a:rPr lang="en-US" altLang="ko-KR" sz="850" kern="0" spc="-7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(10) :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전문역량을 나타내는 개발실적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/>
                      </a:r>
                      <a:b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</a:b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공동주택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오피스텔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상업시설 개발 등</a:t>
                      </a:r>
                      <a:r>
                        <a:rPr lang="en-US" altLang="ko-KR" sz="850" kern="0" spc="-50" dirty="0" smtClean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)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ko-KR" sz="850" kern="0" spc="-50" baseline="0" dirty="0" smtClean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       -  </a:t>
                      </a:r>
                      <a:r>
                        <a:rPr lang="ko-KR" altLang="en-US" sz="850" kern="0" spc="-50" dirty="0" smtClean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개발을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위한 특수목적법인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(SPC)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의 실적 및 현황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7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전문인력</a:t>
                      </a:r>
                      <a:r>
                        <a:rPr lang="en-US" altLang="ko-KR" sz="850" kern="0" spc="-7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(5) :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제공을 담보 할 수 있는 전문인력 보유 현황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소비자 보호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(5) :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개발사업 수행 시 소비자 </a:t>
                      </a:r>
                      <a:r>
                        <a:rPr lang="ko-KR" altLang="en-US" sz="850" kern="0" spc="-9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보호 대책 마련 및 실행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현황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핵심서비스 전문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신뢰성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서비스 역량 평가보고서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☞제안서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장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 </a:t>
                      </a: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</a:t>
                      </a: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en-US" altLang="ko-KR" sz="850" b="1" kern="0" spc="-120" baseline="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핵심기업의 개발실적을 증빙하는 서류</a:t>
                      </a:r>
                      <a:r>
                        <a:rPr lang="ko-KR" altLang="en-US" sz="850" kern="0" spc="-12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50" kern="0" spc="-12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전문인력 보유수준을 나타내는 서류</a:t>
                      </a:r>
                      <a:r>
                        <a:rPr lang="ko-KR" altLang="en-US" sz="850" kern="0" spc="-12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50" kern="0" spc="-12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수분양자 보호를 위한 보증가입현황을 나타내는 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보증료 납입을 증명하는 서류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20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7787395"/>
                  </a:ext>
                </a:extLst>
              </a:tr>
              <a:tr h="785129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연계기업 포함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)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역량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참여기업 현황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종합서비스의 제공 및 품질향상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10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임대･중개･평가･금융 등 연계 서비스 </a:t>
                      </a:r>
                      <a:r>
                        <a:rPr lang="en-US" altLang="ko-KR" sz="850" kern="0" spc="-10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2</a:t>
                      </a:r>
                      <a:r>
                        <a:rPr lang="ko-KR" altLang="en-US" sz="850" kern="0" spc="-10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개 이상 제공 여부</a:t>
                      </a:r>
                      <a:endParaRPr lang="en-US" altLang="ko-KR" sz="850" kern="0" spc="-100" baseline="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제공 성과 및 확산 실적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8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 및 연계 기업 간 단일 브랜드 기획 및 활용 여부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8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등에 대한 원만한 거래분쟁 해결 및 소비자 권리보호 성과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50" kern="0" spc="-8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원스톱 분쟁해결 사례 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종합서비스 참여기업 성과보고서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☞제안서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장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15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98117173"/>
                  </a:ext>
                </a:extLst>
              </a:tr>
              <a:tr h="3626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종합서비스의 참신성 및 파급력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신사업 모델 발굴 및 소비자 제공 성과</a:t>
                      </a:r>
                      <a:endParaRPr lang="en-US" altLang="ko-KR" sz="850" kern="0" spc="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9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업계 벤치마킹 및 유사 서비스 확산 사례 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10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78928049"/>
                  </a:ext>
                </a:extLst>
              </a:tr>
              <a:tr h="4581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참여기업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종합서비스참여기업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총 자본금 및 총 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참여기업의 </a:t>
                      </a:r>
                      <a:r>
                        <a:rPr lang="ko-KR" altLang="en-US" sz="850" kern="0" spc="-5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총 자본금 및 총 매출액 수준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5.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연계기업 현황표</a:t>
                      </a: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6.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참여기업 집계표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</a:t>
                      </a: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기업의 재무제표 또는 매출액 증빙자료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기업평가자료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8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93834452"/>
                  </a:ext>
                </a:extLst>
              </a:tr>
              <a:tr h="8789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참여기업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통합 연대책임 확약증서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거래사고 또는 소비자들의 불만처리를 위한 통합 연대 보증서비스에 가입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17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거래사고 또는 손해발생 시 참여기업 공동 책임 분담 체계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6.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참여기업 집계표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</a:t>
                      </a:r>
                      <a:r>
                        <a:rPr lang="ko-KR" altLang="en-US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 </a:t>
                      </a: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서비스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산업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간 손해발생시 연대책임을 확약하는 증서</a:t>
                      </a:r>
                    </a:p>
                    <a:p>
                      <a:pPr marL="25200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나눔고딕" panose="020D0804000000000000" pitchFamily="50" charset="-127"/>
                        <a:buChar char="⁻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 타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확약 증서가 없는 경우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참여기업의 보증가입현황을 나타내는 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보증료 납입을 증명하는 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그밖에 참여 기업 간 연계구조 확인서류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출자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상호보증서류 등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endParaRPr lang="ko-KR" altLang="en-US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7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3117913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소계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70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430845"/>
                  </a:ext>
                </a:extLst>
              </a:tr>
            </a:tbl>
          </a:graphicData>
        </a:graphic>
      </p:graphicFrame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276200" y="782236"/>
            <a:ext cx="6096000" cy="631481"/>
            <a:chOff x="240" y="1756"/>
            <a:chExt cx="3840" cy="268"/>
          </a:xfrm>
        </p:grpSpPr>
        <p:grpSp>
          <p:nvGrpSpPr>
            <p:cNvPr id="8" name="Group 14"/>
            <p:cNvGrpSpPr>
              <a:grpSpLocks/>
            </p:cNvGrpSpPr>
            <p:nvPr/>
          </p:nvGrpSpPr>
          <p:grpSpPr bwMode="auto">
            <a:xfrm>
              <a:off x="240" y="1852"/>
              <a:ext cx="1536" cy="136"/>
              <a:chOff x="240" y="1680"/>
              <a:chExt cx="1536" cy="192"/>
            </a:xfrm>
          </p:grpSpPr>
          <p:sp>
            <p:nvSpPr>
              <p:cNvPr id="12" name="Rectangle 15"/>
              <p:cNvSpPr>
                <a:spLocks noChangeArrowheads="1"/>
              </p:cNvSpPr>
              <p:nvPr/>
            </p:nvSpPr>
            <p:spPr bwMode="auto">
              <a:xfrm>
                <a:off x="357" y="1680"/>
                <a:ext cx="1419" cy="19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13" name="AutoShape 16"/>
              <p:cNvSpPr>
                <a:spLocks noChangeArrowheads="1"/>
              </p:cNvSpPr>
              <p:nvPr/>
            </p:nvSpPr>
            <p:spPr bwMode="auto">
              <a:xfrm>
                <a:off x="240" y="1680"/>
                <a:ext cx="912" cy="192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14" name="Rectangle 17"/>
              <p:cNvSpPr>
                <a:spLocks noChangeArrowheads="1"/>
              </p:cNvSpPr>
              <p:nvPr/>
            </p:nvSpPr>
            <p:spPr bwMode="auto">
              <a:xfrm>
                <a:off x="240" y="1779"/>
                <a:ext cx="542" cy="9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</p:grpSp>
        <p:sp>
          <p:nvSpPr>
            <p:cNvPr id="9" name="Oval 18"/>
            <p:cNvSpPr>
              <a:spLocks noChangeArrowheads="1"/>
            </p:cNvSpPr>
            <p:nvPr/>
          </p:nvSpPr>
          <p:spPr bwMode="auto">
            <a:xfrm>
              <a:off x="1721" y="1756"/>
              <a:ext cx="336" cy="2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 anchor="ctr"/>
            <a:lstStyle/>
            <a:p>
              <a:endParaRPr lang="ko-KR" altLang="en-US"/>
            </a:p>
          </p:txBody>
        </p:sp>
        <p:sp>
          <p:nvSpPr>
            <p:cNvPr id="10" name="Rectangle 19"/>
            <p:cNvSpPr>
              <a:spLocks noChangeArrowheads="1"/>
            </p:cNvSpPr>
            <p:nvPr/>
          </p:nvSpPr>
          <p:spPr bwMode="auto">
            <a:xfrm>
              <a:off x="244" y="1858"/>
              <a:ext cx="125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개별기준 </a:t>
              </a:r>
              <a:r>
                <a:rPr lang="en-US" altLang="ko-KR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: </a:t>
              </a:r>
              <a:r>
                <a:rPr lang="ko-KR" altLang="en-US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개발관리형</a:t>
              </a:r>
            </a:p>
          </p:txBody>
        </p:sp>
        <p:sp>
          <p:nvSpPr>
            <p:cNvPr id="11" name="Line 20"/>
            <p:cNvSpPr>
              <a:spLocks noChangeShapeType="1"/>
            </p:cNvSpPr>
            <p:nvPr/>
          </p:nvSpPr>
          <p:spPr bwMode="auto">
            <a:xfrm>
              <a:off x="240" y="1990"/>
              <a:ext cx="3840" cy="0"/>
            </a:xfrm>
            <a:prstGeom prst="line">
              <a:avLst/>
            </a:prstGeom>
            <a:noFill/>
            <a:ln w="12700">
              <a:solidFill>
                <a:srgbClr val="0066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1453" tIns="50726" rIns="101453" bIns="50726"/>
            <a:lstStyle/>
            <a:p>
              <a:endParaRPr lang="ko-KR" altLang="en-US"/>
            </a:p>
          </p:txBody>
        </p:sp>
      </p:grpSp>
      <p:sp>
        <p:nvSpPr>
          <p:cNvPr id="16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6017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14</a:t>
            </a:fld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79381411"/>
              </p:ext>
            </p:extLst>
          </p:nvPr>
        </p:nvGraphicFramePr>
        <p:xfrm>
          <a:off x="250825" y="1413717"/>
          <a:ext cx="8643073" cy="5336478"/>
        </p:xfrm>
        <a:graphic>
          <a:graphicData uri="http://schemas.openxmlformats.org/drawingml/2006/table">
            <a:tbl>
              <a:tblPr/>
              <a:tblGrid>
                <a:gridCol w="648000">
                  <a:extLst>
                    <a:ext uri="{9D8B030D-6E8A-4147-A177-3AD203B41FA5}">
                      <a16:colId xmlns:a16="http://schemas.microsoft.com/office/drawing/2014/main" xmlns="" val="2628395951"/>
                    </a:ext>
                  </a:extLst>
                </a:gridCol>
                <a:gridCol w="650338">
                  <a:extLst>
                    <a:ext uri="{9D8B030D-6E8A-4147-A177-3AD203B41FA5}">
                      <a16:colId xmlns:a16="http://schemas.microsoft.com/office/drawing/2014/main" xmlns="" val="1638781252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xmlns="" val="1001813253"/>
                    </a:ext>
                  </a:extLst>
                </a:gridCol>
                <a:gridCol w="3384000">
                  <a:extLst>
                    <a:ext uri="{9D8B030D-6E8A-4147-A177-3AD203B41FA5}">
                      <a16:colId xmlns:a16="http://schemas.microsoft.com/office/drawing/2014/main" xmlns="" val="3211337037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xmlns="" val="3784224056"/>
                    </a:ext>
                  </a:extLst>
                </a:gridCol>
                <a:gridCol w="360735">
                  <a:extLst>
                    <a:ext uri="{9D8B030D-6E8A-4147-A177-3AD203B41FA5}">
                      <a16:colId xmlns:a16="http://schemas.microsoft.com/office/drawing/2014/main" xmlns="" val="3262676409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대분류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중분류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소분류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평가기준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확인 첨부서면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배점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582411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현황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자본금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 자본금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핵심기업은 충분한 자본금을 바탕으로 운영하고 있는지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핵심기업현황표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5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 </a:t>
                      </a:r>
                      <a:r>
                        <a:rPr lang="en-US" altLang="ko-KR" sz="850" b="1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기업의 재무제표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80885853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 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매출액 성과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핵심기업현황표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 </a:t>
                      </a: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기업의 재무제표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매출액 증빙자료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기업평가자료 첨부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33534365"/>
                  </a:ext>
                </a:extLst>
              </a:tr>
              <a:tr h="1116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전문성 및 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전문성 및 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전문성 및 신뢰도 수준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역량</a:t>
                      </a:r>
                      <a:r>
                        <a:rPr lang="en-US" altLang="ko-KR" sz="800" kern="0" spc="-7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(10) : </a:t>
                      </a:r>
                      <a:r>
                        <a:rPr lang="ko-KR" altLang="en-US" sz="800" kern="0" spc="-100" baseline="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핵심기업의 전문역량인 임대인 및 임차인 관점의 서비스 제공여부</a:t>
                      </a:r>
                    </a:p>
                    <a:p>
                      <a:pPr marL="28800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나눔고딕" panose="020D0804000000000000" pitchFamily="50" charset="-127"/>
                        <a:buChar char="⁻"/>
                      </a:pPr>
                      <a:r>
                        <a:rPr lang="ko-KR" altLang="en-US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주거용 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: </a:t>
                      </a:r>
                      <a:r>
                        <a:rPr lang="ko-KR" altLang="en-US" sz="800" kern="0" spc="-12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가사</a:t>
                      </a:r>
                      <a:r>
                        <a:rPr lang="en-US" altLang="ko-KR" sz="800" kern="0" spc="-12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</a:t>
                      </a:r>
                      <a:r>
                        <a:rPr lang="ko-KR" altLang="en-US" sz="800" kern="0" spc="-12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세탁</a:t>
                      </a:r>
                      <a:r>
                        <a:rPr lang="en-US" altLang="ko-KR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청소</a:t>
                      </a:r>
                      <a:r>
                        <a:rPr lang="en-US" altLang="ko-KR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), </a:t>
                      </a:r>
                      <a:r>
                        <a:rPr lang="ko-KR" altLang="en-US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건강 및 여가</a:t>
                      </a:r>
                      <a:r>
                        <a:rPr lang="en-US" altLang="ko-KR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생활</a:t>
                      </a:r>
                      <a:r>
                        <a:rPr lang="ko-KR" altLang="en-US" sz="800" kern="0" spc="-12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편의</a:t>
                      </a:r>
                      <a:r>
                        <a:rPr lang="en-US" altLang="ko-KR" sz="800" kern="0" spc="-12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</a:t>
                      </a:r>
                      <a:r>
                        <a:rPr lang="ko-KR" altLang="en-US" sz="800" kern="0" spc="-12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택배</a:t>
                      </a:r>
                      <a:r>
                        <a:rPr lang="en-US" altLang="ko-KR" sz="800" kern="0" spc="-12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공유 서비스</a:t>
                      </a:r>
                      <a:r>
                        <a:rPr lang="en-US" altLang="ko-KR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), </a:t>
                      </a:r>
                      <a:r>
                        <a:rPr lang="ko-KR" altLang="en-US" sz="800" kern="0" spc="-9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탁아 등</a:t>
                      </a:r>
                    </a:p>
                    <a:p>
                      <a:pPr marL="28800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나눔고딕" panose="020D0804000000000000" pitchFamily="50" charset="-127"/>
                        <a:buChar char="⁻"/>
                      </a:pP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상업용 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: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탁아 서비스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청소서비스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회의실 및 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OA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시설 대여 등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7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전문인력</a:t>
                      </a:r>
                      <a:r>
                        <a:rPr lang="en-US" altLang="ko-KR" sz="800" kern="0" spc="-7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(2) :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제공을 담보 할 수 있는 전문인력 보유 현황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서비스 품질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(3) :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임대관리 규모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부동산 관련 인증 보유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/>
                      </a:r>
                      <a:b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</a:b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녹색건축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에너지효율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,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뉴스테이 우수 주거서비스 인증 등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)</a:t>
                      </a:r>
                      <a:endParaRPr lang="ko-KR" altLang="en-US" sz="800" kern="0" spc="-50" dirty="0">
                        <a:solidFill>
                          <a:srgbClr val="000000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소비자 보호</a:t>
                      </a:r>
                      <a:r>
                        <a:rPr lang="en-US" altLang="ko-KR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(5) : </a:t>
                      </a: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임대사업 관련 보증제도 가입 여부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핵심서비스 전문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신뢰성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서비스 역량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/>
                      </a:r>
                      <a:b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평가보고서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☞제안서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장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endParaRPr lang="ko-KR" altLang="en-US" sz="850" kern="0" spc="-5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20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7787395"/>
                  </a:ext>
                </a:extLst>
              </a:tr>
              <a:tr h="684000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(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연계기업 포함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)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역량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참여기업 현황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종합서비스의 제공 및 품질향상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개발･중개･평가･금융 등 </a:t>
                      </a:r>
                      <a:r>
                        <a:rPr lang="ko-KR" altLang="en-US" sz="800" u="none" kern="0" spc="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연계 서비스 </a:t>
                      </a:r>
                      <a:r>
                        <a:rPr lang="en-US" altLang="ko-KR" sz="800" u="none" kern="0" spc="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2</a:t>
                      </a:r>
                      <a:r>
                        <a:rPr lang="ko-KR" altLang="en-US" sz="800" u="none" kern="0" spc="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개 이상 제공 여부</a:t>
                      </a:r>
                      <a:endParaRPr lang="en-US" altLang="ko-KR" sz="800" u="none" kern="0" spc="0" baseline="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제공 성과 및 확산 실적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8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핵심 및 연계 기업 간 단일 브랜드 기획 및 활용 여부</a:t>
                      </a: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8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등에 대한 원만한 거래분쟁 해결 및 소비자 권리보호 성과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171450" marR="0" indent="-17145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종합서비스 참여기업 성과보고서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/>
                      </a:r>
                      <a:b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</a:b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☞제안서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장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endParaRPr lang="ko-KR" altLang="en-US" sz="850" kern="0" spc="-5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15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98117173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종합서비스의 참신성 및 파급력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신사업 모델 발굴 및 소비자 제공 성과</a:t>
                      </a:r>
                      <a:endParaRPr lang="en-US" altLang="ko-KR" sz="800" kern="0" spc="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9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업계 벤치마킹 및 유사 서비스 확산 사례 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10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78928049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참여기업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</a:t>
                      </a:r>
                      <a:endParaRPr lang="en-US" altLang="ko-KR" sz="900" kern="0" spc="-50" dirty="0">
                        <a:solidFill>
                          <a:srgbClr val="000000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참여기업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총 자본금 및 총 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참여기업의 </a:t>
                      </a:r>
                      <a:r>
                        <a:rPr lang="ko-KR" altLang="en-US" sz="800" kern="0" spc="-5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 </a:t>
                      </a:r>
                      <a:r>
                        <a:rPr lang="ko-KR" altLang="en-US" sz="80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총 자본금 및 총 매출액 수준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연계기업 현황표</a:t>
                      </a: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참여기업 집계표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 </a:t>
                      </a: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기업의 재무제표 또는 매출액 증빙자료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기업평가자료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8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93834452"/>
                  </a:ext>
                </a:extLst>
              </a:tr>
              <a:tr h="1008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종합서비스 참여기업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통합 연대책임 확약증서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5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거래사고 또는 소비자들의 불만처리를 위한 통합 연대 보증서비스에 가입</a:t>
                      </a:r>
                      <a:endParaRPr lang="en-US" altLang="ko-KR" sz="800" kern="0" spc="-5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</a:endParaRPr>
                    </a:p>
                    <a:p>
                      <a:pPr marL="171450" marR="0" indent="-17145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0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거래사고 또는 손해발생 시 참여기업 공동 책임 분담 체계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참여기업 집계표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80" baseline="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[ </a:t>
                      </a:r>
                      <a:r>
                        <a:rPr lang="ko-KR" altLang="en-US" sz="850" b="1" kern="0" spc="-80" baseline="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첨부서면 </a:t>
                      </a:r>
                      <a:r>
                        <a:rPr lang="en-US" altLang="ko-KR" sz="850" b="1" kern="0" spc="-80" baseline="0" dirty="0">
                          <a:solidFill>
                            <a:srgbClr val="FF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서비스</a:t>
                      </a:r>
                      <a:r>
                        <a:rPr lang="en-US" altLang="ko-KR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산업</a:t>
                      </a:r>
                      <a:r>
                        <a:rPr lang="en-US" altLang="ko-KR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r>
                        <a:rPr lang="ko-KR" altLang="en-US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간 손해발생시 연대책임을 확약하는 증서</a:t>
                      </a:r>
                    </a:p>
                    <a:p>
                      <a:pPr marL="25200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나눔고딕" panose="020D0804000000000000" pitchFamily="50" charset="-127"/>
                        <a:buChar char="⁻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기 타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확약 증서가 없는 경우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참여기업의 보증가입현황을 나타내는 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보증료 납입을 증명하는 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그밖에 참여 기업 간 연계구조 확인서류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출자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상호보증서류 등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  <a:cs typeface="+mn-cs"/>
                        </a:rPr>
                        <a:t>)</a:t>
                      </a:r>
                      <a:endParaRPr lang="ko-KR" altLang="en-US" sz="850" kern="0" spc="-120" dirty="0">
                        <a:solidFill>
                          <a:schemeClr val="tx1"/>
                        </a:solidFill>
                        <a:effectLst/>
                        <a:latin typeface="나눔고딕" panose="020D0804000000000000" pitchFamily="50" charset="-127"/>
                        <a:ea typeface="나눔고딕" panose="020D08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7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3117913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소계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804000000000000" pitchFamily="50" charset="-127"/>
                          <a:ea typeface="나눔고딕" panose="020D0804000000000000" pitchFamily="50" charset="-127"/>
                        </a:rPr>
                        <a:t>70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430845"/>
                  </a:ext>
                </a:extLst>
              </a:tr>
            </a:tbl>
          </a:graphicData>
        </a:graphic>
      </p:graphicFrame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76200" y="782236"/>
            <a:ext cx="6096000" cy="631481"/>
            <a:chOff x="240" y="1756"/>
            <a:chExt cx="3840" cy="268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240" y="1852"/>
              <a:ext cx="1536" cy="136"/>
              <a:chOff x="240" y="1680"/>
              <a:chExt cx="1536" cy="192"/>
            </a:xfrm>
          </p:grpSpPr>
          <p:sp>
            <p:nvSpPr>
              <p:cNvPr id="11" name="Rectangle 15"/>
              <p:cNvSpPr>
                <a:spLocks noChangeArrowheads="1"/>
              </p:cNvSpPr>
              <p:nvPr/>
            </p:nvSpPr>
            <p:spPr bwMode="auto">
              <a:xfrm>
                <a:off x="357" y="1680"/>
                <a:ext cx="1419" cy="19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12" name="AutoShape 16"/>
              <p:cNvSpPr>
                <a:spLocks noChangeArrowheads="1"/>
              </p:cNvSpPr>
              <p:nvPr/>
            </p:nvSpPr>
            <p:spPr bwMode="auto">
              <a:xfrm>
                <a:off x="240" y="1680"/>
                <a:ext cx="912" cy="192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13" name="Rectangle 17"/>
              <p:cNvSpPr>
                <a:spLocks noChangeArrowheads="1"/>
              </p:cNvSpPr>
              <p:nvPr/>
            </p:nvSpPr>
            <p:spPr bwMode="auto">
              <a:xfrm>
                <a:off x="240" y="1779"/>
                <a:ext cx="542" cy="9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</p:grpSp>
        <p:sp>
          <p:nvSpPr>
            <p:cNvPr id="8" name="Oval 18"/>
            <p:cNvSpPr>
              <a:spLocks noChangeArrowheads="1"/>
            </p:cNvSpPr>
            <p:nvPr/>
          </p:nvSpPr>
          <p:spPr bwMode="auto">
            <a:xfrm>
              <a:off x="1721" y="1756"/>
              <a:ext cx="336" cy="2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 anchor="ctr"/>
            <a:lstStyle/>
            <a:p>
              <a:endParaRPr lang="ko-KR" altLang="en-US"/>
            </a:p>
          </p:txBody>
        </p:sp>
        <p:sp>
          <p:nvSpPr>
            <p:cNvPr id="9" name="Rectangle 19"/>
            <p:cNvSpPr>
              <a:spLocks noChangeArrowheads="1"/>
            </p:cNvSpPr>
            <p:nvPr/>
          </p:nvSpPr>
          <p:spPr bwMode="auto">
            <a:xfrm>
              <a:off x="250" y="1858"/>
              <a:ext cx="125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개별기준 </a:t>
              </a:r>
              <a:r>
                <a:rPr lang="en-US" altLang="ko-KR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: </a:t>
              </a:r>
              <a:r>
                <a:rPr lang="ko-KR" altLang="en-US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임대관리형</a:t>
              </a:r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240" y="1990"/>
              <a:ext cx="3840" cy="0"/>
            </a:xfrm>
            <a:prstGeom prst="line">
              <a:avLst/>
            </a:prstGeom>
            <a:noFill/>
            <a:ln w="12700">
              <a:solidFill>
                <a:srgbClr val="0066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1453" tIns="50726" rIns="101453" bIns="50726"/>
            <a:lstStyle/>
            <a:p>
              <a:endParaRPr lang="ko-KR" altLang="en-US"/>
            </a:p>
          </p:txBody>
        </p:sp>
      </p:grpSp>
      <p:sp>
        <p:nvSpPr>
          <p:cNvPr id="15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</p:spTree>
    <p:extLst>
      <p:ext uri="{BB962C8B-B14F-4D97-AF65-F5344CB8AC3E}">
        <p14:creationId xmlns="" xmlns:p14="http://schemas.microsoft.com/office/powerpoint/2010/main" val="138025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15</a:t>
            </a:fld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05655024"/>
              </p:ext>
            </p:extLst>
          </p:nvPr>
        </p:nvGraphicFramePr>
        <p:xfrm>
          <a:off x="251520" y="1412776"/>
          <a:ext cx="8640000" cy="5127192"/>
        </p:xfrm>
        <a:graphic>
          <a:graphicData uri="http://schemas.openxmlformats.org/drawingml/2006/table">
            <a:tbl>
              <a:tblPr/>
              <a:tblGrid>
                <a:gridCol w="684000">
                  <a:extLst>
                    <a:ext uri="{9D8B030D-6E8A-4147-A177-3AD203B41FA5}">
                      <a16:colId xmlns:a16="http://schemas.microsoft.com/office/drawing/2014/main" xmlns="" val="262839595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xmlns="" val="163878125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xmlns="" val="1001813253"/>
                    </a:ext>
                  </a:extLst>
                </a:gridCol>
                <a:gridCol w="3204000">
                  <a:extLst>
                    <a:ext uri="{9D8B030D-6E8A-4147-A177-3AD203B41FA5}">
                      <a16:colId xmlns:a16="http://schemas.microsoft.com/office/drawing/2014/main" xmlns="" val="3211337037"/>
                    </a:ext>
                  </a:extLst>
                </a:gridCol>
                <a:gridCol w="2772000">
                  <a:extLst>
                    <a:ext uri="{9D8B030D-6E8A-4147-A177-3AD203B41FA5}">
                      <a16:colId xmlns:a16="http://schemas.microsoft.com/office/drawing/2014/main" xmlns="" val="164228129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xmlns="" val="3262676409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대분류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중분류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소분류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평가기준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확인 첨부서면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50" dirty="0">
                          <a:solidFill>
                            <a:schemeClr val="bg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배점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582411"/>
                  </a:ext>
                </a:extLst>
              </a:tr>
              <a:tr h="36000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핵심기업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현황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자본금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핵심기업 자본금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핵심기업은 충분한 자본금을 바탕으로 운영하고 있는지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4.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핵심기업현황표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[ </a:t>
                      </a:r>
                      <a:r>
                        <a:rPr lang="ko-KR" altLang="en-US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첨부서면 </a:t>
                      </a: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기업의 재무제표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80885853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핵심기업 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핵심기업의 매출액 성과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4.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핵심기업현황표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[</a:t>
                      </a:r>
                      <a:r>
                        <a:rPr lang="en-US" altLang="ko-KR" sz="850" kern="0" spc="-50" baseline="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첨부서면 </a:t>
                      </a: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기업의 재무제표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매출액 증빙자료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기업평가자료 첨부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kern="0" spc="-5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33534365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핵심기업의 전문성 및 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전문성 및 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핵심기업의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전문성 및 신뢰도 수준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서비스 역량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(10) :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핵심기업의 전문역량을 나타내는 부동산 에스크로우 서비스 등 추진전략 및 예상목표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홈페이지 등 소비자 인터페이스 구축</a:t>
                      </a: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전문인력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(5) :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서비스 제공을 담보 할 수 있는 전문인력 보유 현황</a:t>
                      </a: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소비자 보호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(5) :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중개업 관련 보증제도 가입 여부 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핵심서비스 전문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신뢰성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)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서비스역량 평가보고서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☞제안서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6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장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)</a:t>
                      </a: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[ </a:t>
                      </a:r>
                      <a:r>
                        <a:rPr lang="ko-KR" altLang="en-US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첨부서면 </a:t>
                      </a:r>
                      <a:r>
                        <a:rPr lang="en-US" altLang="ko-KR" sz="850" kern="0" spc="-5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보증가입현황을 나타내는 서류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보증료 납입을 증명하는 서류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</a:t>
                      </a:r>
                      <a:r>
                        <a:rPr lang="ko-KR" altLang="en-US" sz="850" kern="0" spc="-50" baseline="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50" dirty="0" err="1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에스크로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 제도 활용을 증명하는 서류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전문인력의 보유수준을 증명하는 서류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kern="0" spc="-5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20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7787395"/>
                  </a:ext>
                </a:extLst>
              </a:tr>
              <a:tr h="720000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종합서비스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(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연계기업 포함</a:t>
                      </a:r>
                      <a:r>
                        <a:rPr lang="en-US" altLang="ko-KR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) </a:t>
                      </a: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역량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종합서비스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참여기업 현황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종합서비스의 제공 및 품질향상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개발･중개･평가･금융 등 연계 서비스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2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개 이상 제공 여부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종합서비스 제공 성과 및 확산 실적</a:t>
                      </a: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핵심 및 연계 기업 간 단일 브랜드 기획 및 활용 여부</a:t>
                      </a: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종합서비스 등에 대한 원만한 거래분쟁 해결 및 소비자 권리보호 성과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종합서비스 참여기업 성과보고서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/>
                      </a:r>
                      <a:b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</a:b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☞제안서 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6</a:t>
                      </a: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장</a:t>
                      </a:r>
                      <a:r>
                        <a:rPr lang="en-US" altLang="ko-KR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)</a:t>
                      </a:r>
                      <a:endParaRPr lang="ko-KR" altLang="en-US" sz="850" kern="0" spc="-5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kern="0" spc="-5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15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98117173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종합서비스의 참신성 및 파급력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신사업 모델 발굴 및 소비자 제공 성과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업계 벤치마킹 및 유사 서비스 확산 사례 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kern="0" spc="-5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10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78928049"/>
                  </a:ext>
                </a:extLst>
              </a:tr>
              <a:tr h="72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종합서비스 참여기업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신뢰도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종합서비스참여기업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총 자본금 및 총 매출액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종합서비스 참여기업의  총 자본금 및 총 매출액 수준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5.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연계기업 현황표</a:t>
                      </a: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6.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참여기업 집계표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[ </a:t>
                      </a:r>
                      <a:r>
                        <a:rPr lang="ko-KR" altLang="en-US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첨부서면 </a:t>
                      </a:r>
                      <a:r>
                        <a:rPr lang="en-US" altLang="ko-KR" sz="850" b="1" kern="0" spc="-12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기업의 재무제표 또는 매출액 증빙자료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기업평가자료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kern="0" spc="-5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8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93834452"/>
                  </a:ext>
                </a:extLst>
              </a:tr>
              <a:tr h="54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종합서비스 참여기업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통합 연대책임 확약증서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거래사고 또는 소비자들의 불만처리를 위한 통합 연대 보증서비스에 가입</a:t>
                      </a:r>
                      <a:endParaRPr lang="en-US" altLang="ko-KR" sz="850" kern="0" spc="-5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  <a:p>
                      <a:pPr marL="172800" marR="0" indent="-1728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5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거래사고 또는 손해발생 시 참여기업 공동 책임 분담 체계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서식 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6.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참여기업 집계표</a:t>
                      </a:r>
                      <a:endParaRPr lang="en-US" altLang="ko-KR" sz="850" kern="0" spc="-12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  <a:p>
                      <a:pPr marL="17145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850" b="1" kern="0" spc="-80" baseline="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[ </a:t>
                      </a:r>
                      <a:r>
                        <a:rPr lang="ko-KR" altLang="en-US" sz="850" b="1" kern="0" spc="-80" baseline="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첨부서면 </a:t>
                      </a:r>
                      <a:r>
                        <a:rPr lang="en-US" altLang="ko-KR" sz="850" b="1" kern="0" spc="-80" baseline="0" dirty="0">
                          <a:solidFill>
                            <a:srgbClr val="FF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] </a:t>
                      </a:r>
                      <a:r>
                        <a:rPr lang="ko-KR" altLang="en-US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서비스</a:t>
                      </a:r>
                      <a:r>
                        <a:rPr lang="en-US" altLang="ko-KR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산업</a:t>
                      </a:r>
                      <a:r>
                        <a:rPr lang="en-US" altLang="ko-KR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)</a:t>
                      </a:r>
                      <a:r>
                        <a:rPr lang="ko-KR" altLang="en-US" sz="850" kern="0" spc="-80" baseline="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간 손해발생시 연대책임을 확약하는 증서</a:t>
                      </a:r>
                    </a:p>
                    <a:p>
                      <a:pPr marL="252000" marR="0" indent="-17145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나눔고딕" panose="020D0804000000000000" pitchFamily="50" charset="-127"/>
                        <a:buChar char="⁻"/>
                      </a:pP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기 타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)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확약 증서가 없는 경우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참여기업의 보증가입현황을 나타내는 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보증료 납입을 증명하는 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그밖에 참여 기업 간 연계구조 확인서류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(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출자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, </a:t>
                      </a:r>
                      <a:r>
                        <a:rPr lang="ko-KR" altLang="en-US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상호보증서류 등</a:t>
                      </a:r>
                      <a:r>
                        <a:rPr lang="en-US" altLang="ko-KR" sz="850" kern="0" spc="-120" dirty="0">
                          <a:solidFill>
                            <a:schemeClr val="tx1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)</a:t>
                      </a:r>
                      <a:endParaRPr lang="ko-KR" altLang="en-US" sz="850" kern="0" spc="-120" dirty="0">
                        <a:solidFill>
                          <a:schemeClr val="tx1"/>
                        </a:solidFill>
                        <a:effectLst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7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3117913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소계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B0600000101010101" charset="-127"/>
                          <a:ea typeface="나눔고딕" panose="020B0600000101010101" charset="-127"/>
                        </a:rPr>
                        <a:t>70</a:t>
                      </a:r>
                    </a:p>
                  </a:txBody>
                  <a:tcPr marL="54645" marR="54645" marT="15108" marB="151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430845"/>
                  </a:ext>
                </a:extLst>
              </a:tr>
            </a:tbl>
          </a:graphicData>
        </a:graphic>
      </p:graphicFrame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76200" y="782236"/>
            <a:ext cx="6096000" cy="631481"/>
            <a:chOff x="240" y="1756"/>
            <a:chExt cx="3840" cy="268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240" y="1852"/>
              <a:ext cx="1536" cy="136"/>
              <a:chOff x="240" y="1680"/>
              <a:chExt cx="1536" cy="192"/>
            </a:xfrm>
          </p:grpSpPr>
          <p:sp>
            <p:nvSpPr>
              <p:cNvPr id="11" name="Rectangle 15"/>
              <p:cNvSpPr>
                <a:spLocks noChangeArrowheads="1"/>
              </p:cNvSpPr>
              <p:nvPr/>
            </p:nvSpPr>
            <p:spPr bwMode="auto">
              <a:xfrm>
                <a:off x="357" y="1680"/>
                <a:ext cx="1419" cy="19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12" name="AutoShape 16"/>
              <p:cNvSpPr>
                <a:spLocks noChangeArrowheads="1"/>
              </p:cNvSpPr>
              <p:nvPr/>
            </p:nvSpPr>
            <p:spPr bwMode="auto">
              <a:xfrm>
                <a:off x="240" y="1680"/>
                <a:ext cx="912" cy="192"/>
              </a:xfrm>
              <a:prstGeom prst="roundRect">
                <a:avLst>
                  <a:gd name="adj" fmla="val 50000"/>
                </a:avLst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  <p:sp>
            <p:nvSpPr>
              <p:cNvPr id="13" name="Rectangle 17"/>
              <p:cNvSpPr>
                <a:spLocks noChangeArrowheads="1"/>
              </p:cNvSpPr>
              <p:nvPr/>
            </p:nvSpPr>
            <p:spPr bwMode="auto">
              <a:xfrm>
                <a:off x="240" y="1779"/>
                <a:ext cx="542" cy="9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>
                  <a:latin typeface="HY울릉도M" panose="02030600000101010101" pitchFamily="18" charset="-127"/>
                  <a:ea typeface="HY울릉도M" panose="02030600000101010101" pitchFamily="18" charset="-127"/>
                </a:endParaRPr>
              </a:p>
            </p:txBody>
          </p:sp>
        </p:grpSp>
        <p:sp>
          <p:nvSpPr>
            <p:cNvPr id="8" name="Oval 18"/>
            <p:cNvSpPr>
              <a:spLocks noChangeArrowheads="1"/>
            </p:cNvSpPr>
            <p:nvPr/>
          </p:nvSpPr>
          <p:spPr bwMode="auto">
            <a:xfrm>
              <a:off x="1721" y="1756"/>
              <a:ext cx="336" cy="2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 anchor="ctr"/>
            <a:lstStyle/>
            <a:p>
              <a:endParaRPr lang="ko-KR" altLang="en-US"/>
            </a:p>
          </p:txBody>
        </p:sp>
        <p:sp>
          <p:nvSpPr>
            <p:cNvPr id="9" name="Rectangle 19"/>
            <p:cNvSpPr>
              <a:spLocks noChangeArrowheads="1"/>
            </p:cNvSpPr>
            <p:nvPr/>
          </p:nvSpPr>
          <p:spPr bwMode="auto">
            <a:xfrm>
              <a:off x="250" y="1858"/>
              <a:ext cx="125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101453" tIns="50726" rIns="101453" bIns="50726">
              <a:spAutoFit/>
            </a:bodyPr>
            <a:lstStyle/>
            <a:p>
              <a:pPr algn="ctr"/>
              <a:r>
                <a:rPr lang="ko-KR" altLang="en-US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개별기준 </a:t>
              </a:r>
              <a:r>
                <a:rPr lang="en-US" altLang="ko-KR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: </a:t>
              </a:r>
              <a:r>
                <a:rPr lang="ko-KR" altLang="en-US" sz="1400" dirty="0">
                  <a:solidFill>
                    <a:srgbClr val="FFFF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거래관리형</a:t>
              </a:r>
            </a:p>
          </p:txBody>
        </p:sp>
        <p:sp>
          <p:nvSpPr>
            <p:cNvPr id="10" name="Line 20"/>
            <p:cNvSpPr>
              <a:spLocks noChangeShapeType="1"/>
            </p:cNvSpPr>
            <p:nvPr/>
          </p:nvSpPr>
          <p:spPr bwMode="auto">
            <a:xfrm>
              <a:off x="240" y="1990"/>
              <a:ext cx="3840" cy="0"/>
            </a:xfrm>
            <a:prstGeom prst="line">
              <a:avLst/>
            </a:prstGeom>
            <a:noFill/>
            <a:ln w="12700">
              <a:solidFill>
                <a:srgbClr val="0066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1453" tIns="50726" rIns="101453" bIns="50726"/>
            <a:lstStyle/>
            <a:p>
              <a:endParaRPr lang="ko-KR" altLang="en-US"/>
            </a:p>
          </p:txBody>
        </p:sp>
      </p:grpSp>
      <p:sp>
        <p:nvSpPr>
          <p:cNvPr id="15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6211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02"/>
          <p:cNvSpPr>
            <a:spLocks noChangeArrowheads="1"/>
          </p:cNvSpPr>
          <p:nvPr/>
        </p:nvSpPr>
        <p:spPr bwMode="gray">
          <a:xfrm>
            <a:off x="739810" y="2371898"/>
            <a:ext cx="8208912" cy="18668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핵심기업의 부동산 종합서비스 운영전략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종합서비스 운영비전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종합서비스 운영목표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종합서비스 추진전략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16</a:t>
            </a:fld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3452" y="1462554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가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네트워크형 부동산종합서비스 운영계획서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9810" y="1894602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1)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운영계획서 목차</a:t>
            </a:r>
          </a:p>
        </p:txBody>
      </p:sp>
      <p:sp>
        <p:nvSpPr>
          <p:cNvPr id="10" name="Rectangle 102"/>
          <p:cNvSpPr>
            <a:spLocks noChangeArrowheads="1"/>
          </p:cNvSpPr>
          <p:nvPr/>
        </p:nvSpPr>
        <p:spPr bwMode="gray">
          <a:xfrm>
            <a:off x="738798" y="4348218"/>
            <a:ext cx="8208912" cy="18668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핵심기업의 서비스 혁신의지 및 리더십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종합서비스 혁신의지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핵심기업의 원스톱서비스 지원창구 운영계획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향후 세부운영계획전략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99043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평가계획서 작성지침</a:t>
            </a:r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2971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02"/>
          <p:cNvSpPr>
            <a:spLocks noChangeArrowheads="1"/>
          </p:cNvSpPr>
          <p:nvPr/>
        </p:nvSpPr>
        <p:spPr bwMode="gray">
          <a:xfrm>
            <a:off x="739810" y="1908710"/>
            <a:ext cx="8208912" cy="18668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부동산 종합서비스 운영전략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핵심기업의 종합서비스 제공 및 소비자 편의 향상을 위한 서비스 혁신비전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서비스 운영비전 및 목표와 연계된 추진전략 마련 여부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추진전략의 실현가능성 및 실행력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등 구체적인 추진전략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17</a:t>
            </a:fld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9810" y="1399310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2)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세부지침</a:t>
            </a:r>
          </a:p>
        </p:txBody>
      </p:sp>
      <p:sp>
        <p:nvSpPr>
          <p:cNvPr id="10" name="Rectangle 102"/>
          <p:cNvSpPr>
            <a:spLocks noChangeArrowheads="1"/>
          </p:cNvSpPr>
          <p:nvPr/>
        </p:nvSpPr>
        <p:spPr bwMode="gray">
          <a:xfrm>
            <a:off x="738798" y="3919590"/>
            <a:ext cx="8208912" cy="18668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핵심기업의 서비스 혁신의지 및 리더십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종합서비스 제공을 위한 인원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조직배분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 경영목표 등의 향후 계획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중장기 비전 및 실천계획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 중심의 서비스 전달 체계 및 원스톱서비스 지원창구 마련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서비스책임성 및 사후관리 강화방안 마련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7706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02"/>
          <p:cNvSpPr>
            <a:spLocks noChangeArrowheads="1"/>
          </p:cNvSpPr>
          <p:nvPr/>
        </p:nvSpPr>
        <p:spPr bwMode="gray">
          <a:xfrm>
            <a:off x="739810" y="2204864"/>
            <a:ext cx="8208912" cy="8372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서비스 역량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소비자를 대상으로 한 핵심기업의 전문서비스 역량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18</a:t>
            </a:fld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3452" y="1268760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나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핵심기업 전문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신뢰성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서비스역량 평가보고서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9810" y="1700808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1)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서비스 역량 평가 보고서 목차</a:t>
            </a:r>
          </a:p>
        </p:txBody>
      </p:sp>
      <p:sp>
        <p:nvSpPr>
          <p:cNvPr id="10" name="Rectangle 102"/>
          <p:cNvSpPr>
            <a:spLocks noChangeArrowheads="1"/>
          </p:cNvSpPr>
          <p:nvPr/>
        </p:nvSpPr>
        <p:spPr bwMode="gray">
          <a:xfrm>
            <a:off x="738798" y="3284984"/>
            <a:ext cx="8208912" cy="1008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전문인력 보유현황</a:t>
            </a:r>
            <a:endParaRPr lang="en-US" altLang="ko-KR" sz="1500" dirty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핵심기업의 전문인력 보유수준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Rectangle 102"/>
          <p:cNvSpPr>
            <a:spLocks noChangeArrowheads="1"/>
          </p:cNvSpPr>
          <p:nvPr/>
        </p:nvSpPr>
        <p:spPr bwMode="gray">
          <a:xfrm>
            <a:off x="738798" y="4437112"/>
            <a:ext cx="8208912" cy="1008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소비자 보호</a:t>
            </a:r>
            <a:endParaRPr lang="en-US" altLang="ko-KR" sz="1500" dirty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소비자를 보호하기 위한 보증제도 또는 소비자 보호를 위한 대책을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3901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02"/>
          <p:cNvSpPr>
            <a:spLocks noChangeArrowheads="1"/>
          </p:cNvSpPr>
          <p:nvPr/>
        </p:nvSpPr>
        <p:spPr bwMode="gray">
          <a:xfrm>
            <a:off x="714918" y="1863634"/>
            <a:ext cx="8208912" cy="1178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서비스 역량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(10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핵심기업의 전문서비스 역량이 어떠한지를 평가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핵심기업의 개발사업실적과 개발을 위한 특수목적법인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(SPC)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현황 및 실적을 통해 평가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19</a:t>
            </a:fld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1071546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2)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세부지침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918" y="1540469"/>
            <a:ext cx="70567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가</a:t>
            </a:r>
            <a:r>
              <a:rPr lang="en-US" altLang="ko-KR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개발관리형</a:t>
            </a:r>
          </a:p>
        </p:txBody>
      </p:sp>
      <p:sp>
        <p:nvSpPr>
          <p:cNvPr id="16" name="Rectangle 102"/>
          <p:cNvSpPr>
            <a:spLocks noChangeArrowheads="1"/>
          </p:cNvSpPr>
          <p:nvPr/>
        </p:nvSpPr>
        <p:spPr bwMode="gray">
          <a:xfrm>
            <a:off x="699152" y="3231786"/>
            <a:ext cx="8208912" cy="12800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전문인력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(10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전문인력은 서비스 제공을 담보 할 수 있는 전문인력 보유현황으로 종사자수 대비 부동산 전문인력의 보유수준 및 관련 교육이수시간 등을 명시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Rectangle 102"/>
          <p:cNvSpPr>
            <a:spLocks noChangeArrowheads="1"/>
          </p:cNvSpPr>
          <p:nvPr/>
        </p:nvSpPr>
        <p:spPr bwMode="gray">
          <a:xfrm>
            <a:off x="699152" y="5248010"/>
            <a:ext cx="8208912" cy="9334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소비자 보호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(5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개발사업 수행 시 소비자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수분양자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를 보호하기 위한 대책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신탁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보증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매입확약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준공확약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의 실행현황 명시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146966" y="4311906"/>
            <a:ext cx="7488832" cy="7319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ko-KR" altLang="en-US" sz="1100" dirty="0">
                <a:solidFill>
                  <a:schemeClr val="tx1"/>
                </a:solidFill>
              </a:rPr>
              <a:t>변호사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감정평가사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건축사</a:t>
            </a:r>
            <a:r>
              <a:rPr lang="en-US" altLang="ko-KR" sz="1100" dirty="0">
                <a:solidFill>
                  <a:schemeClr val="tx1"/>
                </a:solidFill>
              </a:rPr>
              <a:t>,  </a:t>
            </a:r>
            <a:r>
              <a:rPr lang="ko-KR" altLang="en-US" sz="1100" dirty="0">
                <a:solidFill>
                  <a:schemeClr val="tx1"/>
                </a:solidFill>
              </a:rPr>
              <a:t>주택관리사 등은 자격을 취득한 후 해당분야에 </a:t>
            </a:r>
            <a:r>
              <a:rPr lang="en-US" altLang="ko-KR" sz="1100" dirty="0">
                <a:solidFill>
                  <a:schemeClr val="tx1"/>
                </a:solidFill>
              </a:rPr>
              <a:t>2</a:t>
            </a:r>
            <a:r>
              <a:rPr lang="ko-KR" altLang="en-US" sz="1100" dirty="0">
                <a:solidFill>
                  <a:schemeClr val="tx1"/>
                </a:solidFill>
              </a:rPr>
              <a:t>년 이상 종사한 자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en-US" altLang="ko-KR" sz="1100" dirty="0">
                <a:solidFill>
                  <a:schemeClr val="tx1"/>
                </a:solidFill>
              </a:rPr>
              <a:t>“</a:t>
            </a:r>
            <a:r>
              <a:rPr lang="ko-KR" altLang="en-US" sz="1100" dirty="0">
                <a:solidFill>
                  <a:schemeClr val="tx1"/>
                </a:solidFill>
              </a:rPr>
              <a:t>부동산개발업의 관리 및 육성에 관한 법률</a:t>
            </a:r>
            <a:r>
              <a:rPr lang="en-US" altLang="ko-KR" sz="1100" dirty="0">
                <a:solidFill>
                  <a:schemeClr val="tx1"/>
                </a:solidFill>
              </a:rPr>
              <a:t>“ </a:t>
            </a:r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5</a:t>
            </a:r>
            <a:r>
              <a:rPr lang="ko-KR" altLang="en-US" sz="1100" dirty="0">
                <a:solidFill>
                  <a:schemeClr val="tx1"/>
                </a:solidFill>
              </a:rPr>
              <a:t>조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동 법 시행령 제</a:t>
            </a:r>
            <a:r>
              <a:rPr lang="en-US" altLang="ko-KR" sz="1100" dirty="0">
                <a:solidFill>
                  <a:schemeClr val="tx1"/>
                </a:solidFill>
              </a:rPr>
              <a:t>10</a:t>
            </a:r>
            <a:r>
              <a:rPr lang="ko-KR" altLang="en-US" sz="1100" dirty="0">
                <a:solidFill>
                  <a:schemeClr val="tx1"/>
                </a:solidFill>
              </a:rPr>
              <a:t>조에 따른 부동산개발전문인력을 취득한 후 해당분야에 </a:t>
            </a:r>
            <a:r>
              <a:rPr lang="en-US" altLang="ko-KR" sz="1100" dirty="0">
                <a:solidFill>
                  <a:schemeClr val="tx1"/>
                </a:solidFill>
              </a:rPr>
              <a:t>2</a:t>
            </a:r>
            <a:r>
              <a:rPr lang="ko-KR" altLang="en-US" sz="1100" dirty="0">
                <a:solidFill>
                  <a:schemeClr val="tx1"/>
                </a:solidFill>
              </a:rPr>
              <a:t>년 이상 종사한 자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ko-KR" altLang="en-US" sz="1100" dirty="0">
                <a:solidFill>
                  <a:schemeClr val="tx1"/>
                </a:solidFill>
              </a:rPr>
              <a:t>관련학과 석사 학위 수여자의 경우 학위 취득한 후 부동산 관련 업무에 </a:t>
            </a:r>
            <a:r>
              <a:rPr lang="en-US" altLang="ko-KR" sz="1100" dirty="0">
                <a:solidFill>
                  <a:schemeClr val="tx1"/>
                </a:solidFill>
              </a:rPr>
              <a:t>3</a:t>
            </a:r>
            <a:r>
              <a:rPr lang="ko-KR" altLang="en-US" sz="1100" dirty="0">
                <a:solidFill>
                  <a:schemeClr val="tx1"/>
                </a:solidFill>
              </a:rPr>
              <a:t>년 이상 종사한 자</a:t>
            </a:r>
          </a:p>
        </p:txBody>
      </p:sp>
      <p:sp>
        <p:nvSpPr>
          <p:cNvPr id="10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</p:spTree>
    <p:extLst>
      <p:ext uri="{BB962C8B-B14F-4D97-AF65-F5344CB8AC3E}">
        <p14:creationId xmlns="" xmlns:p14="http://schemas.microsoft.com/office/powerpoint/2010/main" val="259583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2</a:t>
            </a:fld>
            <a:endParaRPr lang="ko-KR" altLang="en-US" dirty="0"/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857224" y="2357430"/>
            <a:ext cx="7358114" cy="20717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4400" dirty="0" smtClean="0">
                <a:latin typeface="맑은 고딕"/>
                <a:ea typeface="맑은 고딕"/>
              </a:rPr>
              <a:t> Ⅰ. </a:t>
            </a:r>
            <a:r>
              <a:rPr lang="ko-KR" altLang="en-US" sz="4000" dirty="0" err="1" smtClean="0">
                <a:latin typeface="HY헤드라인M" pitchFamily="18" charset="-127"/>
                <a:ea typeface="HY헤드라인M" pitchFamily="18" charset="-127"/>
              </a:rPr>
              <a:t>네트워크형</a:t>
            </a:r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 부동산 </a:t>
            </a:r>
            <a:endParaRPr lang="en-US" altLang="ko-KR" sz="4000" dirty="0" smtClean="0"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    종합서비스 </a:t>
            </a:r>
            <a:r>
              <a:rPr lang="ko-KR" altLang="en-US" sz="4000" dirty="0" err="1" smtClean="0">
                <a:latin typeface="HY헤드라인M" pitchFamily="18" charset="-127"/>
                <a:ea typeface="HY헤드라인M" pitchFamily="18" charset="-127"/>
              </a:rPr>
              <a:t>인증제</a:t>
            </a:r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 개요</a:t>
            </a:r>
            <a:endParaRPr lang="ko-KR" altLang="en-US" sz="40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82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20</a:t>
            </a:fld>
            <a:endParaRPr lang="ko-KR" altLang="en-US" dirty="0"/>
          </a:p>
        </p:txBody>
      </p:sp>
      <p:sp>
        <p:nvSpPr>
          <p:cNvPr id="10" name="Rectangle 102"/>
          <p:cNvSpPr>
            <a:spLocks noChangeArrowheads="1"/>
          </p:cNvSpPr>
          <p:nvPr/>
        </p:nvSpPr>
        <p:spPr bwMode="gray">
          <a:xfrm>
            <a:off x="755576" y="1537587"/>
            <a:ext cx="8208912" cy="9181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서비스 역량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(10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임대인 및 임차인 관점에서 소비자들에게 제공하는 임대관리서비스 제시 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주거용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비주거용 구분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5576" y="1214422"/>
            <a:ext cx="70567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나</a:t>
            </a:r>
            <a:r>
              <a:rPr lang="en-US" altLang="ko-KR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임대관리형</a:t>
            </a:r>
          </a:p>
        </p:txBody>
      </p:sp>
      <p:sp>
        <p:nvSpPr>
          <p:cNvPr id="16" name="Rectangle 102"/>
          <p:cNvSpPr>
            <a:spLocks noChangeArrowheads="1"/>
          </p:cNvSpPr>
          <p:nvPr/>
        </p:nvSpPr>
        <p:spPr bwMode="gray">
          <a:xfrm>
            <a:off x="772354" y="4192555"/>
            <a:ext cx="8208912" cy="809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서비스 품질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(3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임대관리 규모 및 부동산관련 인증보유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녹색건축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에너지효율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뉴스테이 우수주거서비스 인증 등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 현황을 명시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Rectangle 102"/>
          <p:cNvSpPr>
            <a:spLocks noChangeArrowheads="1"/>
          </p:cNvSpPr>
          <p:nvPr/>
        </p:nvSpPr>
        <p:spPr bwMode="gray">
          <a:xfrm>
            <a:off x="772354" y="2401683"/>
            <a:ext cx="8208912" cy="1008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전문인력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(2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전문인력은 서비스 제공을 담보 할 수 있는 전문인력 보유현황으로 종사자수 대비 부동산 전문인력의 보유수준 및 관련 교육이수시간 등을 명시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Rectangle 102"/>
          <p:cNvSpPr>
            <a:spLocks noChangeArrowheads="1"/>
          </p:cNvSpPr>
          <p:nvPr/>
        </p:nvSpPr>
        <p:spPr bwMode="gray">
          <a:xfrm>
            <a:off x="772354" y="5198149"/>
            <a:ext cx="8208912" cy="809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소비자 보호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(5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임대사업 관련 보증제도 가입현황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187624" y="3481803"/>
            <a:ext cx="7488832" cy="7319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ko-KR" altLang="en-US" sz="1100" dirty="0">
                <a:solidFill>
                  <a:schemeClr val="tx1"/>
                </a:solidFill>
              </a:rPr>
              <a:t>변호사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감정평가사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건축사</a:t>
            </a:r>
            <a:r>
              <a:rPr lang="en-US" altLang="ko-KR" sz="1100" dirty="0">
                <a:solidFill>
                  <a:schemeClr val="tx1"/>
                </a:solidFill>
              </a:rPr>
              <a:t>,  </a:t>
            </a:r>
            <a:r>
              <a:rPr lang="ko-KR" altLang="en-US" sz="1100" dirty="0">
                <a:solidFill>
                  <a:schemeClr val="tx1"/>
                </a:solidFill>
              </a:rPr>
              <a:t>주택관리사 등은 자격을 취득한 후 해당분야에 </a:t>
            </a:r>
            <a:r>
              <a:rPr lang="en-US" altLang="ko-KR" sz="1100" dirty="0">
                <a:solidFill>
                  <a:schemeClr val="tx1"/>
                </a:solidFill>
              </a:rPr>
              <a:t>2</a:t>
            </a:r>
            <a:r>
              <a:rPr lang="ko-KR" altLang="en-US" sz="1100" dirty="0">
                <a:solidFill>
                  <a:schemeClr val="tx1"/>
                </a:solidFill>
              </a:rPr>
              <a:t>년 이상 종사한 자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en-US" altLang="ko-KR" sz="1100" dirty="0">
                <a:solidFill>
                  <a:schemeClr val="tx1"/>
                </a:solidFill>
              </a:rPr>
              <a:t>“</a:t>
            </a:r>
            <a:r>
              <a:rPr lang="ko-KR" altLang="en-US" sz="1100" dirty="0">
                <a:solidFill>
                  <a:schemeClr val="tx1"/>
                </a:solidFill>
              </a:rPr>
              <a:t>부동산개발업의 관리 및 육성에 관한 법률</a:t>
            </a:r>
            <a:r>
              <a:rPr lang="en-US" altLang="ko-KR" sz="1100" dirty="0">
                <a:solidFill>
                  <a:schemeClr val="tx1"/>
                </a:solidFill>
              </a:rPr>
              <a:t>“ </a:t>
            </a:r>
            <a:r>
              <a:rPr lang="ko-KR" altLang="en-US" sz="1100" dirty="0">
                <a:solidFill>
                  <a:schemeClr val="tx1"/>
                </a:solidFill>
              </a:rPr>
              <a:t>제</a:t>
            </a:r>
            <a:r>
              <a:rPr lang="en-US" altLang="ko-KR" sz="1100" dirty="0">
                <a:solidFill>
                  <a:schemeClr val="tx1"/>
                </a:solidFill>
              </a:rPr>
              <a:t>5</a:t>
            </a:r>
            <a:r>
              <a:rPr lang="ko-KR" altLang="en-US" sz="1100" dirty="0">
                <a:solidFill>
                  <a:schemeClr val="tx1"/>
                </a:solidFill>
              </a:rPr>
              <a:t>조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동 법 시행령 제</a:t>
            </a:r>
            <a:r>
              <a:rPr lang="en-US" altLang="ko-KR" sz="1100" dirty="0">
                <a:solidFill>
                  <a:schemeClr val="tx1"/>
                </a:solidFill>
              </a:rPr>
              <a:t>10</a:t>
            </a:r>
            <a:r>
              <a:rPr lang="ko-KR" altLang="en-US" sz="1100" dirty="0">
                <a:solidFill>
                  <a:schemeClr val="tx1"/>
                </a:solidFill>
              </a:rPr>
              <a:t>조에 따른 부동산개발전문인력을 취득한 후 해당분야에 </a:t>
            </a:r>
            <a:r>
              <a:rPr lang="en-US" altLang="ko-KR" sz="1100" dirty="0">
                <a:solidFill>
                  <a:schemeClr val="tx1"/>
                </a:solidFill>
              </a:rPr>
              <a:t>2</a:t>
            </a:r>
            <a:r>
              <a:rPr lang="ko-KR" altLang="en-US" sz="1100" dirty="0">
                <a:solidFill>
                  <a:schemeClr val="tx1"/>
                </a:solidFill>
              </a:rPr>
              <a:t>년 이상 종사한 자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ko-KR" altLang="en-US" sz="1100" dirty="0">
                <a:solidFill>
                  <a:schemeClr val="tx1"/>
                </a:solidFill>
              </a:rPr>
              <a:t>관련학과 석사 학위 수여자의 경우 학위 취득한 후 부동산 관련 업무에 </a:t>
            </a:r>
            <a:r>
              <a:rPr lang="en-US" altLang="ko-KR" sz="1100" dirty="0">
                <a:solidFill>
                  <a:schemeClr val="tx1"/>
                </a:solidFill>
              </a:rPr>
              <a:t>3</a:t>
            </a:r>
            <a:r>
              <a:rPr lang="ko-KR" altLang="en-US" sz="1100" dirty="0">
                <a:solidFill>
                  <a:schemeClr val="tx1"/>
                </a:solidFill>
              </a:rPr>
              <a:t>년 이상 종사한 자</a:t>
            </a:r>
          </a:p>
        </p:txBody>
      </p:sp>
      <p:sp>
        <p:nvSpPr>
          <p:cNvPr id="11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</p:spTree>
    <p:extLst>
      <p:ext uri="{BB962C8B-B14F-4D97-AF65-F5344CB8AC3E}">
        <p14:creationId xmlns="" xmlns:p14="http://schemas.microsoft.com/office/powerpoint/2010/main" val="3631115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21</a:t>
            </a:fld>
            <a:endParaRPr lang="ko-KR" altLang="en-US" dirty="0"/>
          </a:p>
        </p:txBody>
      </p:sp>
      <p:sp>
        <p:nvSpPr>
          <p:cNvPr id="10" name="Rectangle 102"/>
          <p:cNvSpPr>
            <a:spLocks noChangeArrowheads="1"/>
          </p:cNvSpPr>
          <p:nvPr/>
        </p:nvSpPr>
        <p:spPr bwMode="gray">
          <a:xfrm>
            <a:off x="755576" y="1717338"/>
            <a:ext cx="8208912" cy="14401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서비스 역량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(10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핵심기업의 전문역량을 나타내는 부동산 에스크로우서비스 등 추진전략 및 예상 목표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소비자의 거래 편의성을 위한 전문 인터넷 인터페이스 구축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5576" y="1357298"/>
            <a:ext cx="70567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다</a:t>
            </a:r>
            <a:r>
              <a:rPr lang="en-US" altLang="ko-KR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sz="1500" dirty="0">
                <a:solidFill>
                  <a:schemeClr val="accent3"/>
                </a:solidFill>
                <a:latin typeface="HY견고딕" pitchFamily="18" charset="-127"/>
                <a:ea typeface="HY견고딕" pitchFamily="18" charset="-127"/>
              </a:rPr>
              <a:t>거래관리형</a:t>
            </a:r>
          </a:p>
        </p:txBody>
      </p:sp>
      <p:sp>
        <p:nvSpPr>
          <p:cNvPr id="17" name="Rectangle 102"/>
          <p:cNvSpPr>
            <a:spLocks noChangeArrowheads="1"/>
          </p:cNvSpPr>
          <p:nvPr/>
        </p:nvSpPr>
        <p:spPr bwMode="gray">
          <a:xfrm>
            <a:off x="755576" y="3094609"/>
            <a:ext cx="8208912" cy="14401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전문인력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(5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서비스 제공을 담보할 수 있는 전문인력 보유현황으로 종사자수 대비 부동산 전문인력의 보유수준 및 관련 교육이수시간 등 명시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Rectangle 102"/>
          <p:cNvSpPr>
            <a:spLocks noChangeArrowheads="1"/>
          </p:cNvSpPr>
          <p:nvPr/>
        </p:nvSpPr>
        <p:spPr bwMode="gray">
          <a:xfrm>
            <a:off x="755576" y="5104934"/>
            <a:ext cx="8208912" cy="8092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소비자 보호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(5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점</a:t>
            </a:r>
            <a:r>
              <a:rPr lang="en-US" altLang="ko-KR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부동산거래 관련 보증제도 가입여부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187624" y="4165610"/>
            <a:ext cx="7488832" cy="7319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en-US" altLang="ko-KR" sz="1100" dirty="0">
                <a:solidFill>
                  <a:schemeClr val="tx1"/>
                </a:solidFill>
              </a:rPr>
              <a:t>“</a:t>
            </a:r>
            <a:r>
              <a:rPr lang="ko-KR" altLang="en-US" sz="1100" dirty="0">
                <a:solidFill>
                  <a:schemeClr val="tx1"/>
                </a:solidFill>
              </a:rPr>
              <a:t>공인중개사법</a:t>
            </a:r>
            <a:r>
              <a:rPr lang="en-US" altLang="ko-KR" sz="1100" dirty="0">
                <a:solidFill>
                  <a:schemeClr val="tx1"/>
                </a:solidFill>
              </a:rPr>
              <a:t>”</a:t>
            </a:r>
            <a:r>
              <a:rPr lang="ko-KR" altLang="en-US" sz="1100" dirty="0">
                <a:solidFill>
                  <a:schemeClr val="tx1"/>
                </a:solidFill>
              </a:rPr>
              <a:t> 상 공인중개사 자격을 취득한</a:t>
            </a:r>
            <a:r>
              <a:rPr lang="en-US" altLang="ko-KR" sz="1100" dirty="0">
                <a:solidFill>
                  <a:schemeClr val="tx1"/>
                </a:solidFill>
              </a:rPr>
              <a:t> </a:t>
            </a:r>
            <a:r>
              <a:rPr lang="ko-KR" altLang="en-US" sz="1100" dirty="0">
                <a:solidFill>
                  <a:schemeClr val="tx1"/>
                </a:solidFill>
              </a:rPr>
              <a:t>후 해당분야에 종사하고 있는 사람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marL="171450" indent="-171450">
              <a:buFont typeface="맑은 고딕" panose="020B0503020000020004" pitchFamily="50" charset="-127"/>
              <a:buChar char="－"/>
            </a:pPr>
            <a:r>
              <a:rPr lang="ko-KR" altLang="en-US" sz="1100" dirty="0">
                <a:solidFill>
                  <a:schemeClr val="tx1"/>
                </a:solidFill>
              </a:rPr>
              <a:t>관련학과 석사 학위 수여자의 경우 학위 취득한 후 부동산 관련 업무에 </a:t>
            </a:r>
            <a:r>
              <a:rPr lang="en-US" altLang="ko-KR" sz="1100" dirty="0">
                <a:solidFill>
                  <a:schemeClr val="tx1"/>
                </a:solidFill>
              </a:rPr>
              <a:t>3</a:t>
            </a:r>
            <a:r>
              <a:rPr lang="ko-KR" altLang="en-US" sz="1100" dirty="0">
                <a:solidFill>
                  <a:schemeClr val="tx1"/>
                </a:solidFill>
              </a:rPr>
              <a:t>년 이상 종사한 자</a:t>
            </a:r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</p:spTree>
    <p:extLst>
      <p:ext uri="{BB962C8B-B14F-4D97-AF65-F5344CB8AC3E}">
        <p14:creationId xmlns="" xmlns:p14="http://schemas.microsoft.com/office/powerpoint/2010/main" val="2531511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02"/>
          <p:cNvSpPr>
            <a:spLocks noChangeArrowheads="1"/>
          </p:cNvSpPr>
          <p:nvPr/>
        </p:nvSpPr>
        <p:spPr bwMode="gray">
          <a:xfrm>
            <a:off x="739810" y="2301805"/>
            <a:ext cx="8208912" cy="10551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종합서비스 제공 및 품질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네트워크 연계서비스 제공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확산사례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거래분쟁해결사례 등 종합서비스 제공 및 품질을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22</a:t>
            </a:fld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268760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다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종합서비스 참여기업 성과보고서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1794302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1)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성과보고서 목차</a:t>
            </a:r>
          </a:p>
        </p:txBody>
      </p:sp>
      <p:sp>
        <p:nvSpPr>
          <p:cNvPr id="10" name="Rectangle 102"/>
          <p:cNvSpPr>
            <a:spLocks noChangeArrowheads="1"/>
          </p:cNvSpPr>
          <p:nvPr/>
        </p:nvSpPr>
        <p:spPr bwMode="gray">
          <a:xfrm>
            <a:off x="738798" y="3573016"/>
            <a:ext cx="8208912" cy="1008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종합서비스의 참신성 및 파급력</a:t>
            </a:r>
            <a:endParaRPr lang="en-US" altLang="ko-KR" sz="1500" dirty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다양한 소비자의 니즈에 부합하는 신규서비스 출시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신사업 모델발굴성과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유사서비스 확산사례를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</p:spTree>
    <p:extLst>
      <p:ext uri="{BB962C8B-B14F-4D97-AF65-F5344CB8AC3E}">
        <p14:creationId xmlns="" xmlns:p14="http://schemas.microsoft.com/office/powerpoint/2010/main" val="3184898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02"/>
          <p:cNvSpPr>
            <a:spLocks noChangeArrowheads="1"/>
          </p:cNvSpPr>
          <p:nvPr/>
        </p:nvSpPr>
        <p:spPr bwMode="gray">
          <a:xfrm>
            <a:off x="739810" y="1932222"/>
            <a:ext cx="8208912" cy="20233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종합서비스 제공 및 품질향상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핵심서비스 이외에 연계서비스 중 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개 이상의 서비스를 제공하고 있는지 여부를 제시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/>
            </a:r>
            <a:br>
              <a:rPr lang="en-US" altLang="ko-KR" sz="1300" dirty="0">
                <a:latin typeface="HY헤드라인M" pitchFamily="18" charset="-127"/>
                <a:ea typeface="HY헤드라인M" pitchFamily="18" charset="-127"/>
              </a:rPr>
            </a:b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단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개발관리형의 경우 임대관리서비스를 필수로 제공해야 함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 및 연계기업 간 단일 브랜드 기획 및 활용 여부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소비자들의 종합서비스 인지도를 높이기 위한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구체적인 방안을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종합서비스에 대한 원만한 거래분쟁 해결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소비자 권리보호 성과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원스톱 해결 사례 등을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23</a:t>
            </a:fld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1500174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2)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세부지침</a:t>
            </a:r>
          </a:p>
        </p:txBody>
      </p:sp>
      <p:sp>
        <p:nvSpPr>
          <p:cNvPr id="11" name="Rectangle 102"/>
          <p:cNvSpPr>
            <a:spLocks noChangeArrowheads="1"/>
          </p:cNvSpPr>
          <p:nvPr/>
        </p:nvSpPr>
        <p:spPr bwMode="gray">
          <a:xfrm>
            <a:off x="738798" y="4236478"/>
            <a:ext cx="8208912" cy="14401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 eaLnBrk="1" hangingPunct="1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종합서비스의 참신성 및 파급력</a:t>
            </a:r>
            <a:endParaRPr lang="en-US" altLang="ko-KR" sz="1500" dirty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다양한 소비자의 니즈에 부합하기 위해 차별화된 신규서비스 출시 현황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신사업 모델 등을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종합서비스 확산을 통해 종합서비스 벤치마킹 사례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유사서비스 확산 사례 등을 제시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422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805915"/>
            <a:ext cx="9144000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/>
          </a:sp3d>
        </p:spPr>
        <p:txBody>
          <a:bodyPr wrap="square" rtlCol="0">
            <a:spAutoFit/>
            <a:sp3d/>
          </a:bodyPr>
          <a:lstStyle/>
          <a:p>
            <a:pPr algn="ctr"/>
            <a:r>
              <a:rPr lang="en-US" altLang="ko-KR" sz="4800" b="1" dirty="0">
                <a:ln w="28575">
                  <a:noFill/>
                </a:ln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THANK YOU!</a:t>
            </a:r>
            <a:endParaRPr lang="ko-KR" altLang="en-US" sz="4800" b="1" dirty="0">
              <a:ln w="28575">
                <a:noFill/>
              </a:ln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51520" y="139434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dirty="0" err="1">
                <a:latin typeface="HY견고딕" pitchFamily="18" charset="-127"/>
                <a:ea typeface="HY견고딕" pitchFamily="18" charset="-127"/>
              </a:rPr>
              <a:t>인증제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도입 배경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Rectangle 102"/>
          <p:cNvSpPr>
            <a:spLocks noChangeArrowheads="1"/>
          </p:cNvSpPr>
          <p:nvPr/>
        </p:nvSpPr>
        <p:spPr bwMode="gray">
          <a:xfrm>
            <a:off x="500034" y="1853136"/>
            <a:ext cx="8352928" cy="10001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4400" indent="-285750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부동산 시장의 패러다임이 “소유”에서 “임대</a:t>
            </a:r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‧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거주” 중심으로 변화</a:t>
            </a:r>
          </a:p>
          <a:p>
            <a:pPr marL="442800" lvl="1" indent="-28575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ko-KR" sz="1300" dirty="0" smtClean="0">
                <a:latin typeface="HY헤드라인M" pitchFamily="18" charset="-127"/>
                <a:ea typeface="HY헤드라인M" pitchFamily="18" charset="-127"/>
              </a:rPr>
              <a:t>“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부동산개발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거래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임대 및 관리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생활서비스 등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”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300" dirty="0" smtClean="0">
                <a:solidFill>
                  <a:schemeClr val="accent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부동산 종합서비스에 </a:t>
            </a:r>
            <a:r>
              <a:rPr lang="ko-KR" altLang="en-US" sz="1300" dirty="0">
                <a:solidFill>
                  <a:schemeClr val="accent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대한 국민적 수요 </a:t>
            </a:r>
            <a:r>
              <a:rPr lang="ko-KR" altLang="en-US" sz="1300" dirty="0" smtClean="0">
                <a:solidFill>
                  <a:schemeClr val="accent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증가</a:t>
            </a:r>
            <a:endParaRPr lang="en-US" altLang="ko-KR" sz="1300" dirty="0" smtClean="0">
              <a:solidFill>
                <a:schemeClr val="accent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Rectangle 102"/>
          <p:cNvSpPr>
            <a:spLocks noChangeArrowheads="1"/>
          </p:cNvSpPr>
          <p:nvPr/>
        </p:nvSpPr>
        <p:spPr bwMode="gray">
          <a:xfrm>
            <a:off x="500034" y="6025482"/>
            <a:ext cx="8280920" cy="5040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4400" indent="-285750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맑은 고딕"/>
                <a:ea typeface="맑은 고딕"/>
              </a:rPr>
              <a:t>⇒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소비자에게 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편리하고 우수한 품질의 부동산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종합서비스 제공하는 제도적 기반 마련 필요</a:t>
            </a:r>
            <a:endParaRPr lang="en-US" altLang="ko-KR" sz="1500" dirty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41" t="17941" r="17941" b="17941"/>
          <a:stretch/>
        </p:blipFill>
        <p:spPr>
          <a:xfrm>
            <a:off x="857008" y="4200283"/>
            <a:ext cx="795820" cy="666261"/>
          </a:xfrm>
          <a:prstGeom prst="rect">
            <a:avLst/>
          </a:prstGeom>
        </p:spPr>
      </p:pic>
      <p:grpSp>
        <p:nvGrpSpPr>
          <p:cNvPr id="18" name="그룹 435"/>
          <p:cNvGrpSpPr/>
          <p:nvPr/>
        </p:nvGrpSpPr>
        <p:grpSpPr>
          <a:xfrm>
            <a:off x="6696900" y="4518711"/>
            <a:ext cx="660395" cy="514228"/>
            <a:chOff x="6207124" y="2854618"/>
            <a:chExt cx="660395" cy="565318"/>
          </a:xfrm>
        </p:grpSpPr>
        <p:grpSp>
          <p:nvGrpSpPr>
            <p:cNvPr id="19" name="그룹 436"/>
            <p:cNvGrpSpPr/>
            <p:nvPr/>
          </p:nvGrpSpPr>
          <p:grpSpPr>
            <a:xfrm>
              <a:off x="6207124" y="2854618"/>
              <a:ext cx="660395" cy="539454"/>
              <a:chOff x="6207124" y="2854618"/>
              <a:chExt cx="660395" cy="539454"/>
            </a:xfrm>
          </p:grpSpPr>
          <p:grpSp>
            <p:nvGrpSpPr>
              <p:cNvPr id="21" name="그룹 30"/>
              <p:cNvGrpSpPr>
                <a:grpSpLocks/>
              </p:cNvGrpSpPr>
              <p:nvPr/>
            </p:nvGrpSpPr>
            <p:grpSpPr bwMode="auto">
              <a:xfrm>
                <a:off x="6207124" y="2963739"/>
                <a:ext cx="660395" cy="430333"/>
                <a:chOff x="3929058" y="4830394"/>
                <a:chExt cx="1095397" cy="714213"/>
              </a:xfrm>
            </p:grpSpPr>
            <p:pic>
              <p:nvPicPr>
                <p:cNvPr id="25" name="Picture 5" descr="E:\01_Design\01_프레젠테이션\PSD\IMG\PNG\그래프\10000_02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9058" y="4886336"/>
                  <a:ext cx="1095397" cy="658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" name="Picture 4" descr="E:\01_Design\01_프레젠테이션\PSD\IMG\PNG\그래프\10000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9126" y="4830394"/>
                  <a:ext cx="832915" cy="3131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2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929925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892718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854618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직사각형 19"/>
            <p:cNvSpPr/>
            <p:nvPr/>
          </p:nvSpPr>
          <p:spPr>
            <a:xfrm>
              <a:off x="6311325" y="3204492"/>
              <a:ext cx="451994" cy="215444"/>
            </a:xfrm>
            <a:prstGeom prst="rect">
              <a:avLst/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chemeClr val="bg1"/>
                </a:contourClr>
              </a:sp3d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’08</a:t>
              </a:r>
              <a:endParaRPr kumimoji="0"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7" name="그룹 459"/>
          <p:cNvGrpSpPr/>
          <p:nvPr/>
        </p:nvGrpSpPr>
        <p:grpSpPr>
          <a:xfrm>
            <a:off x="7764697" y="4114487"/>
            <a:ext cx="660395" cy="881922"/>
            <a:chOff x="6207124" y="2450393"/>
            <a:chExt cx="660395" cy="969543"/>
          </a:xfrm>
        </p:grpSpPr>
        <p:grpSp>
          <p:nvGrpSpPr>
            <p:cNvPr id="28" name="그룹 460"/>
            <p:cNvGrpSpPr/>
            <p:nvPr/>
          </p:nvGrpSpPr>
          <p:grpSpPr>
            <a:xfrm>
              <a:off x="6207124" y="2450393"/>
              <a:ext cx="660395" cy="943679"/>
              <a:chOff x="6207124" y="2450393"/>
              <a:chExt cx="660395" cy="943679"/>
            </a:xfrm>
          </p:grpSpPr>
          <p:grpSp>
            <p:nvGrpSpPr>
              <p:cNvPr id="30" name="그룹 30"/>
              <p:cNvGrpSpPr>
                <a:grpSpLocks/>
              </p:cNvGrpSpPr>
              <p:nvPr/>
            </p:nvGrpSpPr>
            <p:grpSpPr bwMode="auto">
              <a:xfrm>
                <a:off x="6207124" y="2963739"/>
                <a:ext cx="660395" cy="430333"/>
                <a:chOff x="3929058" y="4830394"/>
                <a:chExt cx="1095397" cy="714213"/>
              </a:xfrm>
            </p:grpSpPr>
            <p:pic>
              <p:nvPicPr>
                <p:cNvPr id="47" name="Picture 5" descr="E:\01_Design\01_프레젠테이션\PSD\IMG\PNG\그래프\10000_02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9058" y="4886336"/>
                  <a:ext cx="1095397" cy="6582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8" name="Picture 4" descr="E:\01_Design\01_프레젠테이션\PSD\IMG\PNG\그래프\10000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9126" y="4830394"/>
                  <a:ext cx="832915" cy="3131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31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929925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892718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3" name="그룹 37"/>
              <p:cNvGrpSpPr>
                <a:grpSpLocks/>
              </p:cNvGrpSpPr>
              <p:nvPr/>
            </p:nvGrpSpPr>
            <p:grpSpPr bwMode="auto">
              <a:xfrm>
                <a:off x="6273482" y="2820360"/>
                <a:ext cx="502149" cy="223819"/>
                <a:chOff x="4039126" y="4652972"/>
                <a:chExt cx="832915" cy="371467"/>
              </a:xfrm>
            </p:grpSpPr>
            <p:pic>
              <p:nvPicPr>
                <p:cNvPr id="45" name="Picture 4" descr="E:\01_Design\01_프레젠테이션\PSD\IMG\PNG\그래프\10000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9126" y="4711321"/>
                  <a:ext cx="832915" cy="3131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" name="Picture 4" descr="E:\01_Design\01_프레젠테이션\PSD\IMG\PNG\그래프\10000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9126" y="4652972"/>
                  <a:ext cx="832915" cy="3131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34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783159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745958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6" name="그룹 53"/>
              <p:cNvGrpSpPr>
                <a:grpSpLocks/>
              </p:cNvGrpSpPr>
              <p:nvPr/>
            </p:nvGrpSpPr>
            <p:grpSpPr bwMode="auto">
              <a:xfrm>
                <a:off x="6273482" y="2673600"/>
                <a:ext cx="502149" cy="223819"/>
                <a:chOff x="4039126" y="4652972"/>
                <a:chExt cx="832915" cy="371467"/>
              </a:xfrm>
            </p:grpSpPr>
            <p:pic>
              <p:nvPicPr>
                <p:cNvPr id="43" name="Picture 4" descr="E:\01_Design\01_프레젠테이션\PSD\IMG\PNG\그래프\10000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9126" y="4711321"/>
                  <a:ext cx="832915" cy="3131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" name="Picture 4" descr="E:\01_Design\01_프레젠테이션\PSD\IMG\PNG\그래프\10000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9126" y="4652972"/>
                  <a:ext cx="832915" cy="3131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37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636399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599198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561997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524796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487595"/>
                <a:ext cx="502149" cy="188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" name="Picture 4" descr="E:\01_Design\01_프레젠테이션\PSD\IMG\PNG\그래프\10000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73482" y="2450393"/>
                <a:ext cx="502149" cy="188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9" name="직사각형 28"/>
            <p:cNvSpPr/>
            <p:nvPr/>
          </p:nvSpPr>
          <p:spPr>
            <a:xfrm>
              <a:off x="6311325" y="3204492"/>
              <a:ext cx="451994" cy="215444"/>
            </a:xfrm>
            <a:prstGeom prst="rect">
              <a:avLst/>
            </a:prstGeom>
            <a:no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chemeClr val="bg1"/>
                </a:contourClr>
              </a:sp3d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’15</a:t>
              </a:r>
              <a:endParaRPr kumimoji="0"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49" name="직사각형 48"/>
          <p:cNvSpPr/>
          <p:nvPr/>
        </p:nvSpPr>
        <p:spPr>
          <a:xfrm>
            <a:off x="6827421" y="4279286"/>
            <a:ext cx="436018" cy="184666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/>
                </a:solidFill>
                <a:latin typeface="+mn-ea"/>
              </a:rPr>
              <a:t>12</a:t>
            </a:r>
            <a:r>
              <a:rPr kumimoji="0" lang="ko-KR" altLang="en-US" sz="1000" b="1" dirty="0" smtClean="0">
                <a:solidFill>
                  <a:schemeClr val="tx1"/>
                </a:solidFill>
                <a:latin typeface="+mn-ea"/>
              </a:rPr>
              <a:t>조원</a:t>
            </a:r>
            <a:endParaRPr kumimoji="0" lang="ko-KR" altLang="en-US" sz="1050" b="1" dirty="0">
              <a:solidFill>
                <a:schemeClr val="tx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7836811" y="3784755"/>
            <a:ext cx="516167" cy="215444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tx1"/>
                </a:solidFill>
                <a:latin typeface="+mn-ea"/>
              </a:rPr>
              <a:t>44</a:t>
            </a:r>
            <a:r>
              <a:rPr kumimoji="0" lang="ko-KR" altLang="en-US" sz="1200" b="1" dirty="0" smtClean="0">
                <a:solidFill>
                  <a:schemeClr val="tx1"/>
                </a:solidFill>
                <a:latin typeface="+mn-ea"/>
              </a:rPr>
              <a:t>조원</a:t>
            </a:r>
            <a:endParaRPr kumimoji="0" lang="ko-KR" altLang="en-US" sz="1400" b="1" dirty="0">
              <a:solidFill>
                <a:schemeClr val="tx1"/>
              </a:solidFill>
              <a:latin typeface="+mn-ea"/>
              <a:cs typeface="Times New Roman" pitchFamily="18" charset="0"/>
            </a:endParaRPr>
          </a:p>
        </p:txBody>
      </p:sp>
      <p:grpSp>
        <p:nvGrpSpPr>
          <p:cNvPr id="90" name="그룹 89"/>
          <p:cNvGrpSpPr/>
          <p:nvPr/>
        </p:nvGrpSpPr>
        <p:grpSpPr>
          <a:xfrm>
            <a:off x="6476907" y="3462311"/>
            <a:ext cx="878345" cy="575152"/>
            <a:chOff x="6336861" y="2950314"/>
            <a:chExt cx="878345" cy="346403"/>
          </a:xfrm>
        </p:grpSpPr>
        <p:sp>
          <p:nvSpPr>
            <p:cNvPr id="52" name="모서리가 둥근 직사각형 51"/>
            <p:cNvSpPr/>
            <p:nvPr/>
          </p:nvSpPr>
          <p:spPr>
            <a:xfrm rot="10800000">
              <a:off x="6336861" y="2950314"/>
              <a:ext cx="878345" cy="221141"/>
            </a:xfrm>
            <a:prstGeom prst="roundRect">
              <a:avLst>
                <a:gd name="adj" fmla="val 50000"/>
              </a:avLst>
            </a:prstGeom>
            <a:gradFill>
              <a:gsLst>
                <a:gs pos="5000">
                  <a:srgbClr val="E7F2F9"/>
                </a:gs>
                <a:gs pos="0">
                  <a:srgbClr val="A7C5D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solidFill>
                  <a:prstClr val="white"/>
                </a:solidFill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6449012" y="2958163"/>
              <a:ext cx="665749" cy="3385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리츠</a:t>
              </a:r>
              <a:r>
                <a:rPr lang="en-US" altLang="ko-KR" sz="800" b="1" dirty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+</a:t>
              </a:r>
              <a:r>
                <a:rPr lang="ko-KR" altLang="en-US" sz="800" b="1" dirty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펀드 </a:t>
              </a:r>
              <a:r>
                <a:rPr lang="ko-KR" altLang="en-US" sz="800" dirty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순자산</a:t>
              </a:r>
              <a:endParaRPr kumimoji="0" lang="en-US" altLang="ko-KR" sz="800" dirty="0">
                <a:gradFill>
                  <a:gsLst>
                    <a:gs pos="96300">
                      <a:schemeClr val="tx1">
                        <a:lumMod val="85000"/>
                        <a:lumOff val="1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pic>
        <p:nvPicPr>
          <p:cNvPr id="54" name="그림 53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100000">
            <a:off x="7049623" y="4028648"/>
            <a:ext cx="729492" cy="524886"/>
          </a:xfrm>
          <a:prstGeom prst="rect">
            <a:avLst/>
          </a:prstGeom>
        </p:spPr>
      </p:pic>
      <p:sp>
        <p:nvSpPr>
          <p:cNvPr id="55" name="직사각형 54"/>
          <p:cNvSpPr/>
          <p:nvPr/>
        </p:nvSpPr>
        <p:spPr>
          <a:xfrm>
            <a:off x="928381" y="3946794"/>
            <a:ext cx="663643" cy="24622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146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만호</a:t>
            </a:r>
            <a:endParaRPr kumimoji="0" lang="ko-KR" altLang="en-US" sz="1050" b="1" dirty="0">
              <a:solidFill>
                <a:schemeClr val="tx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169922" y="3645804"/>
            <a:ext cx="663643" cy="24622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+mn-ea"/>
              </a:rPr>
              <a:t>194</a:t>
            </a:r>
            <a:r>
              <a:rPr lang="ko-KR" altLang="en-US" sz="1200" b="1" dirty="0" smtClean="0">
                <a:solidFill>
                  <a:schemeClr val="tx1"/>
                </a:solidFill>
                <a:latin typeface="+mn-ea"/>
              </a:rPr>
              <a:t>만호</a:t>
            </a:r>
            <a:endParaRPr kumimoji="0" lang="ko-KR" altLang="en-US" sz="1050" b="1" dirty="0">
              <a:solidFill>
                <a:schemeClr val="tx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974570" y="4899065"/>
            <a:ext cx="451994" cy="215444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1000"/>
              </a:spcAft>
              <a:defRPr/>
            </a:pP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’11</a:t>
            </a:r>
            <a:endParaRPr kumimoji="0" lang="ko-KR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283432" y="4899065"/>
            <a:ext cx="451994" cy="215444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1000"/>
              </a:spcAft>
              <a:defRPr/>
            </a:pP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’15</a:t>
            </a:r>
            <a:endParaRPr kumimoji="0" lang="ko-KR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59" name="그림 5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000000">
            <a:off x="1422781" y="3756280"/>
            <a:ext cx="729492" cy="524886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41" t="17941" r="17941" b="17941"/>
          <a:stretch/>
        </p:blipFill>
        <p:spPr>
          <a:xfrm>
            <a:off x="2248987" y="3996178"/>
            <a:ext cx="1024074" cy="857354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41" t="17941" r="17941" b="17941"/>
          <a:stretch/>
        </p:blipFill>
        <p:spPr>
          <a:xfrm>
            <a:off x="1734637" y="3996178"/>
            <a:ext cx="1024074" cy="857354"/>
          </a:xfrm>
          <a:prstGeom prst="rect">
            <a:avLst/>
          </a:prstGeom>
        </p:spPr>
      </p:pic>
      <p:grpSp>
        <p:nvGrpSpPr>
          <p:cNvPr id="62" name="그룹 183"/>
          <p:cNvGrpSpPr/>
          <p:nvPr/>
        </p:nvGrpSpPr>
        <p:grpSpPr>
          <a:xfrm>
            <a:off x="927011" y="3431995"/>
            <a:ext cx="930345" cy="224900"/>
            <a:chOff x="5975781" y="1887456"/>
            <a:chExt cx="1337037" cy="224900"/>
          </a:xfrm>
        </p:grpSpPr>
        <p:sp>
          <p:nvSpPr>
            <p:cNvPr id="63" name="모서리가 둥근 직사각형 62"/>
            <p:cNvSpPr/>
            <p:nvPr/>
          </p:nvSpPr>
          <p:spPr>
            <a:xfrm rot="10800000">
              <a:off x="5975781" y="1891215"/>
              <a:ext cx="1337037" cy="221141"/>
            </a:xfrm>
            <a:prstGeom prst="roundRect">
              <a:avLst>
                <a:gd name="adj" fmla="val 50000"/>
              </a:avLst>
            </a:prstGeom>
            <a:gradFill>
              <a:gsLst>
                <a:gs pos="5000">
                  <a:srgbClr val="E7F2F9"/>
                </a:gs>
                <a:gs pos="0">
                  <a:srgbClr val="A7C5D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6191483" y="1887456"/>
              <a:ext cx="939680" cy="215444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b="1" dirty="0" smtClean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등록임대주택 수</a:t>
              </a:r>
              <a:endParaRPr kumimoji="0" lang="en-US" altLang="ko-KR" sz="800" b="1" dirty="0">
                <a:gradFill>
                  <a:gsLst>
                    <a:gs pos="96300">
                      <a:schemeClr val="tx1">
                        <a:lumMod val="85000"/>
                        <a:lumOff val="1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pic>
        <p:nvPicPr>
          <p:cNvPr id="65" name="Picture 2" descr="E:\E Data\디자인턴\제작\2013\7월\한국산업인력공단\psd\0105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21000" contrast="34000"/>
          </a:blip>
          <a:srcRect/>
          <a:stretch>
            <a:fillRect/>
          </a:stretch>
        </p:blipFill>
        <p:spPr bwMode="auto">
          <a:xfrm>
            <a:off x="6245197" y="2861506"/>
            <a:ext cx="2500330" cy="688987"/>
          </a:xfrm>
          <a:prstGeom prst="rect">
            <a:avLst/>
          </a:prstGeom>
          <a:noFill/>
        </p:spPr>
      </p:pic>
      <p:pic>
        <p:nvPicPr>
          <p:cNvPr id="66" name="Picture 2" descr="E:\E Data\디자인턴\제작\2013\7월\한국산업인력공단\psd\0105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21000" contrast="34000"/>
          </a:blip>
          <a:srcRect/>
          <a:stretch>
            <a:fillRect/>
          </a:stretch>
        </p:blipFill>
        <p:spPr bwMode="auto">
          <a:xfrm>
            <a:off x="3483406" y="2865748"/>
            <a:ext cx="2517354" cy="688988"/>
          </a:xfrm>
          <a:prstGeom prst="rect">
            <a:avLst/>
          </a:prstGeom>
          <a:noFill/>
        </p:spPr>
      </p:pic>
      <p:pic>
        <p:nvPicPr>
          <p:cNvPr id="67" name="Picture 2" descr="E:\E Data\디자인턴\제작\2013\7월\한국산업인력공단\psd\0105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21000" contrast="34000"/>
          </a:blip>
          <a:srcRect/>
          <a:stretch>
            <a:fillRect/>
          </a:stretch>
        </p:blipFill>
        <p:spPr bwMode="auto">
          <a:xfrm>
            <a:off x="707851" y="2881913"/>
            <a:ext cx="2391369" cy="688988"/>
          </a:xfrm>
          <a:prstGeom prst="rect">
            <a:avLst/>
          </a:prstGeom>
          <a:noFill/>
        </p:spPr>
      </p:pic>
      <p:sp>
        <p:nvSpPr>
          <p:cNvPr id="68" name="직사각형 67"/>
          <p:cNvSpPr/>
          <p:nvPr/>
        </p:nvSpPr>
        <p:spPr bwMode="auto">
          <a:xfrm>
            <a:off x="873778" y="2987065"/>
            <a:ext cx="2147513" cy="3231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임대주택 수요 증가</a:t>
            </a:r>
            <a:endParaRPr lang="en-US" altLang="ko-KR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69" name="직사각형 68"/>
          <p:cNvSpPr/>
          <p:nvPr/>
        </p:nvSpPr>
        <p:spPr bwMode="auto">
          <a:xfrm>
            <a:off x="6236277" y="2972987"/>
            <a:ext cx="2664295" cy="3231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>
              <a:defRPr/>
            </a:pPr>
            <a:r>
              <a:rPr lang="ko-KR" altLang="en-US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부동산 간접투자 성장</a:t>
            </a:r>
            <a:endParaRPr lang="ko-KR" altLang="en-US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70" name="직사각형 69"/>
          <p:cNvSpPr/>
          <p:nvPr/>
        </p:nvSpPr>
        <p:spPr bwMode="auto">
          <a:xfrm>
            <a:off x="3837466" y="2973271"/>
            <a:ext cx="1858201" cy="3231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>
              <a:defRPr/>
            </a:pPr>
            <a:r>
              <a:rPr lang="ko-KR" altLang="en-US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주택시장 </a:t>
            </a:r>
            <a:r>
              <a:rPr kumimoji="0" lang="ko-KR" altLang="en-US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구조 변화</a:t>
            </a:r>
            <a:endParaRPr kumimoji="0" lang="ko-KR" altLang="en-US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81" t="16481" r="16481" b="16481"/>
          <a:stretch/>
        </p:blipFill>
        <p:spPr>
          <a:xfrm>
            <a:off x="3749682" y="4159510"/>
            <a:ext cx="811834" cy="725439"/>
          </a:xfrm>
          <a:prstGeom prst="rect">
            <a:avLst/>
          </a:prstGeom>
        </p:spPr>
      </p:pic>
      <p:pic>
        <p:nvPicPr>
          <p:cNvPr id="73" name="그림 7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45" t="19545" r="19545" b="19545"/>
          <a:stretch/>
        </p:blipFill>
        <p:spPr>
          <a:xfrm>
            <a:off x="4676945" y="3708047"/>
            <a:ext cx="1361850" cy="1216923"/>
          </a:xfrm>
          <a:prstGeom prst="rect">
            <a:avLst/>
          </a:prstGeom>
        </p:spPr>
      </p:pic>
      <p:sp>
        <p:nvSpPr>
          <p:cNvPr id="74" name="직사각형 73"/>
          <p:cNvSpPr/>
          <p:nvPr/>
        </p:nvSpPr>
        <p:spPr>
          <a:xfrm>
            <a:off x="4052081" y="3985192"/>
            <a:ext cx="371897" cy="24622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smtClean="0">
                <a:solidFill>
                  <a:schemeClr val="tx1"/>
                </a:solidFill>
                <a:latin typeface="+mn-ea"/>
              </a:rPr>
              <a:t>33</a:t>
            </a:r>
            <a:r>
              <a:rPr lang="en-US" altLang="ko-KR" sz="1200" b="1" smtClean="0">
                <a:solidFill>
                  <a:schemeClr val="tx1"/>
                </a:solidFill>
                <a:latin typeface="+mn-ea"/>
              </a:rPr>
              <a:t>%</a:t>
            </a:r>
            <a:endParaRPr kumimoji="0" lang="ko-KR" altLang="en-US" sz="1050" b="1" dirty="0">
              <a:solidFill>
                <a:schemeClr val="tx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5287808" y="3588952"/>
            <a:ext cx="545021" cy="24622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smtClean="0">
                <a:solidFill>
                  <a:schemeClr val="tx1"/>
                </a:solidFill>
                <a:latin typeface="+mn-ea"/>
              </a:rPr>
              <a:t>44.2</a:t>
            </a:r>
            <a:r>
              <a:rPr lang="en-US" altLang="ko-KR" sz="1200" b="1" smtClean="0">
                <a:solidFill>
                  <a:schemeClr val="tx1"/>
                </a:solidFill>
                <a:latin typeface="+mn-ea"/>
              </a:rPr>
              <a:t>%</a:t>
            </a:r>
            <a:endParaRPr kumimoji="0" lang="ko-KR" altLang="en-US" sz="1050" b="1" dirty="0">
              <a:solidFill>
                <a:schemeClr val="tx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952397" y="4908888"/>
            <a:ext cx="451994" cy="215444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1000"/>
              </a:spcAft>
              <a:defRPr/>
            </a:pP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’11</a:t>
            </a:r>
            <a:endParaRPr kumimoji="0" lang="ko-KR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5153309" y="4908888"/>
            <a:ext cx="451994" cy="215444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1000"/>
              </a:spcAft>
              <a:defRPr/>
            </a:pP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’15</a:t>
            </a:r>
            <a:endParaRPr kumimoji="0" lang="ko-KR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78" name="그림 77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000000">
            <a:off x="4368108" y="3830245"/>
            <a:ext cx="729492" cy="524886"/>
          </a:xfrm>
          <a:prstGeom prst="rect">
            <a:avLst/>
          </a:prstGeom>
        </p:spPr>
      </p:pic>
      <p:grpSp>
        <p:nvGrpSpPr>
          <p:cNvPr id="79" name="그룹 78"/>
          <p:cNvGrpSpPr/>
          <p:nvPr/>
        </p:nvGrpSpPr>
        <p:grpSpPr>
          <a:xfrm>
            <a:off x="3684370" y="3414530"/>
            <a:ext cx="1384859" cy="231383"/>
            <a:chOff x="5989074" y="1879218"/>
            <a:chExt cx="1337037" cy="231383"/>
          </a:xfrm>
        </p:grpSpPr>
        <p:sp>
          <p:nvSpPr>
            <p:cNvPr id="80" name="모서리가 둥근 직사각형 79"/>
            <p:cNvSpPr/>
            <p:nvPr/>
          </p:nvSpPr>
          <p:spPr>
            <a:xfrm rot="10800000">
              <a:off x="5989074" y="1889460"/>
              <a:ext cx="1337037" cy="221141"/>
            </a:xfrm>
            <a:prstGeom prst="roundRect">
              <a:avLst>
                <a:gd name="adj" fmla="val 50000"/>
              </a:avLst>
            </a:prstGeom>
            <a:gradFill>
              <a:gsLst>
                <a:gs pos="5000">
                  <a:srgbClr val="E7F2F9"/>
                </a:gs>
                <a:gs pos="0">
                  <a:srgbClr val="A7C5DD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>
                <a:solidFill>
                  <a:prstClr val="white"/>
                </a:solidFill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6141079" y="1879218"/>
              <a:ext cx="1030086" cy="215444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err="1" smtClean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전월세거래량</a:t>
              </a:r>
              <a:r>
                <a:rPr kumimoji="0" lang="ko-KR" altLang="en-US" sz="800" dirty="0" smtClean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 중 </a:t>
              </a:r>
              <a:r>
                <a:rPr kumimoji="0" lang="ko-KR" altLang="en-US" sz="800" b="1" dirty="0" smtClean="0">
                  <a:gradFill>
                    <a:gsLst>
                      <a:gs pos="96300">
                        <a:schemeClr val="tx1">
                          <a:lumMod val="85000"/>
                          <a:lumOff val="15000"/>
                        </a:schemeClr>
                      </a:gs>
                      <a:gs pos="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5400000" scaled="0"/>
                  </a:gradFill>
                  <a:latin typeface="+mn-ea"/>
                </a:rPr>
                <a:t>월세비중</a:t>
              </a:r>
              <a:endParaRPr kumimoji="0" lang="en-US" altLang="ko-KR" sz="800" b="1" dirty="0">
                <a:gradFill>
                  <a:gsLst>
                    <a:gs pos="96300">
                      <a:schemeClr val="tx1">
                        <a:lumMod val="85000"/>
                        <a:lumOff val="15000"/>
                      </a:schemeClr>
                    </a:gs>
                    <a:gs pos="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ea"/>
              </a:endParaRPr>
            </a:p>
          </p:txBody>
        </p:sp>
      </p:grpSp>
      <p:sp>
        <p:nvSpPr>
          <p:cNvPr id="86" name="Rectangle 102"/>
          <p:cNvSpPr>
            <a:spLocks noChangeArrowheads="1"/>
          </p:cNvSpPr>
          <p:nvPr/>
        </p:nvSpPr>
        <p:spPr bwMode="gray">
          <a:xfrm>
            <a:off x="642910" y="5206790"/>
            <a:ext cx="8352928" cy="698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4400" indent="-285750" fontAlgn="auto">
              <a:lnSpc>
                <a:spcPct val="2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삶의 질 향상으로</a:t>
            </a:r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부동산 서비스 품질에 대한 요구 수준 향상</a:t>
            </a:r>
          </a:p>
        </p:txBody>
      </p:sp>
      <p:pic>
        <p:nvPicPr>
          <p:cNvPr id="87" name="그림 8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38168" y="4929198"/>
            <a:ext cx="1424775" cy="991467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15546" y="857232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atin typeface="HY견명조" pitchFamily="18" charset="-127"/>
                <a:ea typeface="HY견명조" pitchFamily="18" charset="-127"/>
              </a:rPr>
              <a:t>Ⅰ</a:t>
            </a:r>
            <a:r>
              <a:rPr lang="en-US" altLang="ko-KR" sz="2000" b="1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000" b="1" dirty="0" err="1">
                <a:latin typeface="HY견고딕" pitchFamily="18" charset="-127"/>
                <a:ea typeface="HY견고딕" pitchFamily="18" charset="-127"/>
              </a:rPr>
              <a:t>인증제</a:t>
            </a:r>
            <a:r>
              <a:rPr lang="ko-KR" altLang="en-US" sz="2000" b="1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b="1" dirty="0" smtClean="0">
                <a:latin typeface="HY견고딕" pitchFamily="18" charset="-127"/>
                <a:ea typeface="HY견고딕" pitchFamily="18" charset="-127"/>
              </a:rPr>
              <a:t> 개요</a:t>
            </a:r>
            <a:endParaRPr lang="ko-KR" altLang="en-US" sz="2000" b="1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82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79" name="그룹 50"/>
          <p:cNvGrpSpPr/>
          <p:nvPr/>
        </p:nvGrpSpPr>
        <p:grpSpPr>
          <a:xfrm>
            <a:off x="351447" y="1071546"/>
            <a:ext cx="8792553" cy="5500726"/>
            <a:chOff x="401237" y="1309125"/>
            <a:chExt cx="4243027" cy="5249375"/>
          </a:xfrm>
        </p:grpSpPr>
        <p:grpSp>
          <p:nvGrpSpPr>
            <p:cNvPr id="82" name="그룹 143"/>
            <p:cNvGrpSpPr/>
            <p:nvPr/>
          </p:nvGrpSpPr>
          <p:grpSpPr>
            <a:xfrm>
              <a:off x="401237" y="1512034"/>
              <a:ext cx="4105147" cy="5046466"/>
              <a:chOff x="3489572" y="1831456"/>
              <a:chExt cx="2637214" cy="5046466"/>
            </a:xfrm>
          </p:grpSpPr>
          <p:sp>
            <p:nvSpPr>
              <p:cNvPr id="85" name="직사각형 84"/>
              <p:cNvSpPr/>
              <p:nvPr/>
            </p:nvSpPr>
            <p:spPr>
              <a:xfrm>
                <a:off x="3535636" y="1831456"/>
                <a:ext cx="2591150" cy="4666904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6350">
                <a:noFill/>
              </a:ln>
              <a:effectLst>
                <a:outerShdw blurRad="50800" dist="254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20000"/>
                  </a:lnSpc>
                </a:pPr>
                <a:endPara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▶선진외국 </a:t>
                </a:r>
                <a:r>
                  <a:rPr lang="en-US" altLang="ko-KR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:</a:t>
                </a: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개발</a:t>
                </a:r>
                <a:r>
                  <a:rPr lang="en-US" altLang="ko-KR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보유</a:t>
                </a:r>
                <a:r>
                  <a:rPr lang="en-US" altLang="ko-KR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, </a:t>
                </a: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관리</a:t>
                </a:r>
                <a:r>
                  <a:rPr lang="en-US" altLang="ko-KR" sz="14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(</a:t>
                </a:r>
                <a:r>
                  <a:rPr lang="ko-KR" altLang="en-US" sz="14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중개 및 컨설팅 등</a:t>
                </a:r>
                <a:r>
                  <a:rPr lang="en-US" altLang="ko-KR" sz="14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)</a:t>
                </a: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를</a:t>
                </a:r>
                <a:endParaRPr lang="en-US" altLang="ko-KR" sz="1600" dirty="0" smtClean="0">
                  <a:solidFill>
                    <a:srgbClr val="0033CC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1600" dirty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</a:t>
                </a:r>
                <a:r>
                  <a:rPr lang="en-US" altLang="ko-KR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 </a:t>
                </a: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일괄 처리하는 종합부동산회사 발달</a:t>
                </a:r>
                <a:endParaRPr lang="en-US" altLang="ko-KR" sz="1600" dirty="0" smtClean="0">
                  <a:solidFill>
                    <a:srgbClr val="0033CC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ㆍ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(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산업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) 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고부가가치 부동산서비스산업 육성에 유리</a:t>
                </a:r>
                <a:endPara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ㆍ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(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소비자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) 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다양한 소비자 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Needs 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충족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, 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분쟁 및 거래사고 방지</a:t>
                </a:r>
                <a:endPara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ㆍ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(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부동산기업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) 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사업구조 다각화</a:t>
                </a:r>
                <a:r>
                  <a:rPr lang="en-US" altLang="ko-KR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(</a:t>
                </a:r>
                <a:r>
                  <a:rPr lang="ko-KR" altLang="en-US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개발</a:t>
                </a:r>
                <a:r>
                  <a:rPr lang="en-US" altLang="ko-KR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/</a:t>
                </a:r>
                <a:r>
                  <a:rPr lang="ko-KR" altLang="en-US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보유</a:t>
                </a:r>
                <a:r>
                  <a:rPr lang="en-US" altLang="ko-KR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/</a:t>
                </a:r>
                <a:r>
                  <a:rPr lang="ko-KR" altLang="en-US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관리</a:t>
                </a:r>
                <a:r>
                  <a:rPr lang="en-US" altLang="ko-KR" sz="12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)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로 안정성 제고 </a:t>
                </a:r>
                <a:endPara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ko-KR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▶우리나라 </a:t>
                </a:r>
                <a:r>
                  <a:rPr lang="en-US" altLang="ko-KR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:</a:t>
                </a:r>
                <a:r>
                  <a:rPr lang="ko-KR" altLang="en-US" sz="1600" dirty="0" smtClean="0">
                    <a:solidFill>
                      <a:srgbClr val="0033CC"/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종합부동산서비스 제공 기업 부재</a:t>
                </a:r>
                <a:endParaRPr lang="en-US" altLang="ko-KR" sz="1600" dirty="0" smtClean="0">
                  <a:solidFill>
                    <a:srgbClr val="0033CC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endParaRPr lang="en-US" altLang="ko-KR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16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</a:t>
                </a:r>
                <a:r>
                  <a:rPr lang="ko-KR" altLang="ko-KR" sz="14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ㆍ</a:t>
                </a:r>
                <a:r>
                  <a:rPr lang="ko-KR" altLang="en-US" sz="140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중소업체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  </a:t>
                </a:r>
                <a:r>
                  <a:rPr lang="en-US" altLang="ko-KR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/  </a:t>
                </a:r>
                <a:r>
                  <a:rPr lang="ko-KR" altLang="en-US" sz="14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HY견고딕" panose="02030600000101010101" pitchFamily="18" charset="-127"/>
                    <a:ea typeface="HY견고딕" panose="02030600000101010101" pitchFamily="18" charset="-127"/>
                  </a:rPr>
                  <a:t>대기업 각각의 현실적 여건</a:t>
                </a:r>
                <a:endParaRPr lang="en-US" altLang="ko-KR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cxnSp>
            <p:nvCxnSpPr>
              <p:cNvPr id="88" name="직선 연결선 87"/>
              <p:cNvCxnSpPr/>
              <p:nvPr/>
            </p:nvCxnSpPr>
            <p:spPr>
              <a:xfrm>
                <a:off x="3489572" y="6877922"/>
                <a:ext cx="2573182" cy="0"/>
              </a:xfrm>
              <a:prstGeom prst="line">
                <a:avLst/>
              </a:prstGeom>
              <a:ln w="25400">
                <a:solidFill>
                  <a:srgbClr val="1DA0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직사각형 82"/>
            <p:cNvSpPr/>
            <p:nvPr/>
          </p:nvSpPr>
          <p:spPr>
            <a:xfrm>
              <a:off x="403993" y="1309125"/>
              <a:ext cx="4240271" cy="40576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84" name="Rectangle 5"/>
            <p:cNvSpPr txBox="1">
              <a:spLocks noChangeArrowheads="1"/>
            </p:cNvSpPr>
            <p:nvPr/>
          </p:nvSpPr>
          <p:spPr>
            <a:xfrm>
              <a:off x="425420" y="1357150"/>
              <a:ext cx="4080964" cy="32308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glow" dir="t">
                  <a:rot lat="0" lon="0" rev="3600000"/>
                </a:lightRig>
              </a:scene3d>
              <a:sp3d prstMaterial="softEdge">
                <a:bevelT w="1270" h="1270"/>
              </a:sp3d>
            </a:bodyPr>
            <a:lstStyle>
              <a:defPPr>
                <a:defRPr lang="ko-KR"/>
              </a:defPPr>
              <a:lvl1pPr algn="ctr">
                <a:defRPr sz="3200" spc="0">
                  <a:solidFill>
                    <a:srgbClr val="104581"/>
                  </a:solidFill>
                  <a:effectLst/>
                  <a:latin typeface="-2002" pitchFamily="18" charset="-127"/>
                  <a:ea typeface="-2002" pitchFamily="18" charset="-127"/>
                </a:defRPr>
              </a:lvl1pPr>
            </a:lstStyle>
            <a:p>
              <a:pPr algn="l">
                <a:lnSpc>
                  <a:spcPct val="110000"/>
                </a:lnSpc>
              </a:pP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참고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: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현황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)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부동산 종합서비스 부재</a:t>
              </a:r>
              <a:endParaRPr lang="en-US" altLang="ko-KR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89" name="직사각형 88"/>
          <p:cNvSpPr/>
          <p:nvPr/>
        </p:nvSpPr>
        <p:spPr>
          <a:xfrm>
            <a:off x="539552" y="5873302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ko-KR" altLang="en-US" b="1" dirty="0" smtClean="0">
                <a:solidFill>
                  <a:srgbClr val="0033CC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☞</a:t>
            </a:r>
            <a:r>
              <a:rPr lang="ko-KR" altLang="en-US" dirty="0" smtClean="0">
                <a:solidFill>
                  <a:srgbClr val="0033CC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점진적</a:t>
            </a:r>
            <a:r>
              <a:rPr lang="en-US" altLang="ko-KR" dirty="0" smtClean="0">
                <a:solidFill>
                  <a:srgbClr val="0033CC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dirty="0" err="1" smtClean="0">
                <a:solidFill>
                  <a:srgbClr val="0033CC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상생형</a:t>
            </a:r>
            <a:r>
              <a:rPr lang="ko-KR" altLang="en-US" dirty="0" smtClean="0">
                <a:solidFill>
                  <a:srgbClr val="0033CC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종합서비스 제고방안 마련 </a:t>
            </a:r>
            <a:r>
              <a:rPr lang="ko-KR" altLang="en-US" b="1" dirty="0" smtClean="0">
                <a:solidFill>
                  <a:srgbClr val="0033CC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필요</a:t>
            </a:r>
            <a:endParaRPr lang="ko-KR" altLang="en-US" b="1" dirty="0">
              <a:solidFill>
                <a:srgbClr val="0033CC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970029"/>
            <a:ext cx="2746261" cy="3816425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6782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5032" y="1375934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가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종합서비스의 개념</a:t>
            </a:r>
          </a:p>
        </p:txBody>
      </p:sp>
      <p:sp>
        <p:nvSpPr>
          <p:cNvPr id="11" name="Rectangle 102"/>
          <p:cNvSpPr>
            <a:spLocks noChangeArrowheads="1"/>
          </p:cNvSpPr>
          <p:nvPr/>
        </p:nvSpPr>
        <p:spPr bwMode="gray">
          <a:xfrm>
            <a:off x="527881" y="1865201"/>
            <a:ext cx="8515102" cy="15637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핵심기업을 중심으로 관련된 연계기업과 협력하여 제공하는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부동산 종합서비스</a:t>
            </a:r>
            <a:endParaRPr lang="en-US" altLang="ko-KR" sz="1500" dirty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“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핵심기업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”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이란 부동산 종합서비스에서 핵심서비스를 제공하는 주된 사업자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“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연계기업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＂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이란 핵심서비스와 관련된 지원 서비스를 제공하는 협력 </a:t>
            </a: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사업자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520" y="916528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네트워크 부동산 종합서비스 기업인증 유형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  <p:sp>
        <p:nvSpPr>
          <p:cNvPr id="45" name="직사각형 44"/>
          <p:cNvSpPr/>
          <p:nvPr/>
        </p:nvSpPr>
        <p:spPr>
          <a:xfrm>
            <a:off x="2195736" y="3497601"/>
            <a:ext cx="4752527" cy="26291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모서리가 둥근 직사각형 68"/>
          <p:cNvSpPr/>
          <p:nvPr/>
        </p:nvSpPr>
        <p:spPr>
          <a:xfrm>
            <a:off x="2330992" y="3357562"/>
            <a:ext cx="4480193" cy="305078"/>
          </a:xfrm>
          <a:prstGeom prst="roundRect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부동산 종합서비스 구조도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322" y="3909937"/>
            <a:ext cx="2359356" cy="2072820"/>
          </a:xfrm>
          <a:prstGeom prst="rect">
            <a:avLst/>
          </a:prstGeom>
        </p:spPr>
      </p:pic>
      <p:sp>
        <p:nvSpPr>
          <p:cNvPr id="12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96774" y="4413035"/>
            <a:ext cx="10467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/>
              <a:t>(</a:t>
            </a:r>
            <a:r>
              <a:rPr lang="ko-KR" altLang="en-US" sz="1050" dirty="0" smtClean="0"/>
              <a:t>연계 서비스</a:t>
            </a:r>
            <a:r>
              <a:rPr lang="en-US" altLang="ko-KR" sz="1050" dirty="0" smtClean="0"/>
              <a:t>)</a:t>
            </a:r>
            <a:endParaRPr lang="ko-KR" altLang="en-US" sz="1050" dirty="0"/>
          </a:p>
        </p:txBody>
      </p:sp>
    </p:spTree>
    <p:extLst>
      <p:ext uri="{BB962C8B-B14F-4D97-AF65-F5344CB8AC3E}">
        <p14:creationId xmlns="" xmlns:p14="http://schemas.microsoft.com/office/powerpoint/2010/main" val="100422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1000108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나</a:t>
            </a: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종합서비스 기업인증 세부유형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6</a:t>
            </a:fld>
            <a:endParaRPr lang="ko-KR" altLang="en-US" dirty="0"/>
          </a:p>
        </p:txBody>
      </p:sp>
      <p:sp>
        <p:nvSpPr>
          <p:cNvPr id="11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시범사업 </a:t>
            </a:r>
          </a:p>
        </p:txBody>
      </p:sp>
      <p:pic>
        <p:nvPicPr>
          <p:cNvPr id="23555" name="_x115730568" descr="EMB000014c04d1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971294"/>
            <a:ext cx="2160000" cy="1884841"/>
          </a:xfrm>
          <a:prstGeom prst="rect">
            <a:avLst/>
          </a:prstGeom>
          <a:noFill/>
        </p:spPr>
      </p:pic>
      <p:pic>
        <p:nvPicPr>
          <p:cNvPr id="23554" name="_x115961616" descr="EMB000014c04d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4711" y="1955577"/>
            <a:ext cx="2160000" cy="1916274"/>
          </a:xfrm>
          <a:prstGeom prst="rect">
            <a:avLst/>
          </a:prstGeom>
          <a:noFill/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102"/>
          <p:cNvSpPr>
            <a:spLocks noChangeArrowheads="1"/>
          </p:cNvSpPr>
          <p:nvPr/>
        </p:nvSpPr>
        <p:spPr bwMode="gray">
          <a:xfrm>
            <a:off x="642910" y="4873503"/>
            <a:ext cx="8352928" cy="698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4400" indent="-285750" fontAlgn="auto">
              <a:lnSpc>
                <a:spcPct val="2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차이점 </a:t>
            </a:r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핵심기업이 제공하는 주된 서비스 유형</a:t>
            </a:r>
            <a:endParaRPr lang="en-US" altLang="ko-KR" sz="1500" dirty="0" smtClean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284400" indent="-285750" fontAlgn="auto">
              <a:lnSpc>
                <a:spcPct val="2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공통점 </a:t>
            </a:r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핵심기업과 연계기업간 협업을 통해 부동산 종합서비스 제공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998312" y="4136708"/>
            <a:ext cx="1781494" cy="323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개발관리형</a:t>
            </a:r>
            <a:endParaRPr lang="en-US" altLang="ko-KR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3704843" y="4138608"/>
            <a:ext cx="1781494" cy="3231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임대관리형</a:t>
            </a:r>
            <a:endParaRPr lang="en-US" altLang="ko-KR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pic>
        <p:nvPicPr>
          <p:cNvPr id="20" name="_x115965152" descr="EMB000014c04d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964521"/>
            <a:ext cx="2160000" cy="1898386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 bwMode="auto">
          <a:xfrm>
            <a:off x="6379008" y="4142724"/>
            <a:ext cx="1781494" cy="3231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거래관리형</a:t>
            </a:r>
            <a:endParaRPr lang="en-US" altLang="ko-KR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577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/>
          <p:cNvSpPr txBox="1"/>
          <p:nvPr/>
        </p:nvSpPr>
        <p:spPr>
          <a:xfrm>
            <a:off x="395536" y="1142984"/>
            <a:ext cx="7056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나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유형별 주요 평가 내용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7</a:t>
            </a:fld>
            <a:endParaRPr lang="ko-KR" altLang="en-US" dirty="0"/>
          </a:p>
        </p:txBody>
      </p:sp>
      <p:sp>
        <p:nvSpPr>
          <p:cNvPr id="3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7" name="_x115730568" descr="EMB000014c04d1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971295"/>
            <a:ext cx="1785950" cy="1277806"/>
          </a:xfrm>
          <a:prstGeom prst="rect">
            <a:avLst/>
          </a:prstGeom>
          <a:noFill/>
        </p:spPr>
      </p:pic>
      <p:pic>
        <p:nvPicPr>
          <p:cNvPr id="38" name="_x115961616" descr="EMB000014c04d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9091" y="1955577"/>
            <a:ext cx="1785950" cy="1299116"/>
          </a:xfrm>
          <a:prstGeom prst="rect">
            <a:avLst/>
          </a:prstGeom>
          <a:noFill/>
        </p:spPr>
      </p:pic>
      <p:sp>
        <p:nvSpPr>
          <p:cNvPr id="40" name="직사각형 39"/>
          <p:cNvSpPr/>
          <p:nvPr/>
        </p:nvSpPr>
        <p:spPr bwMode="auto">
          <a:xfrm>
            <a:off x="1638550" y="3500438"/>
            <a:ext cx="1472990" cy="323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개발관리형</a:t>
            </a:r>
            <a:endParaRPr lang="en-US" altLang="ko-KR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41" name="직사각형 40"/>
          <p:cNvSpPr/>
          <p:nvPr/>
        </p:nvSpPr>
        <p:spPr bwMode="auto">
          <a:xfrm>
            <a:off x="4345081" y="3502338"/>
            <a:ext cx="1472990" cy="3231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임대관리형</a:t>
            </a:r>
            <a:endParaRPr lang="en-US" altLang="ko-KR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pic>
        <p:nvPicPr>
          <p:cNvPr id="42" name="_x115965152" descr="EMB000014c04d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1964521"/>
            <a:ext cx="1785950" cy="1286989"/>
          </a:xfrm>
          <a:prstGeom prst="rect">
            <a:avLst/>
          </a:prstGeom>
          <a:noFill/>
        </p:spPr>
      </p:pic>
      <p:sp>
        <p:nvSpPr>
          <p:cNvPr id="43" name="직사각형 42"/>
          <p:cNvSpPr/>
          <p:nvPr/>
        </p:nvSpPr>
        <p:spPr bwMode="auto">
          <a:xfrm>
            <a:off x="7019246" y="3506454"/>
            <a:ext cx="1472990" cy="3231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거래관리형</a:t>
            </a:r>
            <a:endParaRPr lang="en-US" altLang="ko-KR" sz="15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44" name="모서리가 둥근 직사각형 43"/>
          <p:cNvSpPr/>
          <p:nvPr/>
        </p:nvSpPr>
        <p:spPr>
          <a:xfrm>
            <a:off x="164854" y="4429132"/>
            <a:ext cx="1071570" cy="4286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smtClean="0"/>
              <a:t>핵심서비스</a:t>
            </a:r>
            <a:endParaRPr lang="ko-KR" altLang="en-US" sz="1200" b="1"/>
          </a:p>
        </p:txBody>
      </p:sp>
      <p:sp>
        <p:nvSpPr>
          <p:cNvPr id="46" name="모서리가 둥근 직사각형 45"/>
          <p:cNvSpPr/>
          <p:nvPr/>
        </p:nvSpPr>
        <p:spPr>
          <a:xfrm>
            <a:off x="152494" y="5662758"/>
            <a:ext cx="1071570" cy="4286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종합서비스</a:t>
            </a:r>
            <a:endParaRPr lang="ko-KR" altLang="en-US" sz="12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1516642" y="4302567"/>
            <a:ext cx="1785950" cy="610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smtClean="0"/>
              <a:t>개발사업 </a:t>
            </a:r>
            <a:r>
              <a:rPr lang="en-US" altLang="ko-KR" sz="1200" dirty="0" smtClean="0"/>
              <a:t>track-record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smtClean="0"/>
              <a:t>수분양자 보호 대책</a:t>
            </a:r>
            <a:endParaRPr lang="ko-KR" alt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4091240" y="4146210"/>
            <a:ext cx="25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smtClean="0"/>
              <a:t>임대관리 규모</a:t>
            </a:r>
            <a:endParaRPr lang="en-US" altLang="ko-KR" sz="12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smtClean="0"/>
              <a:t>부동산 관련 인증 보유</a:t>
            </a:r>
            <a:endParaRPr lang="en-US" altLang="ko-KR" sz="12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smtClean="0"/>
              <a:t>가사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여가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생활 등 서비스 제공</a:t>
            </a:r>
            <a:endParaRPr lang="ko-KR" alt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7011582" y="4284710"/>
            <a:ext cx="2508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err="1" smtClean="0"/>
              <a:t>에스크로</a:t>
            </a:r>
            <a:r>
              <a:rPr lang="ko-KR" altLang="en-US" sz="1200" dirty="0" smtClean="0"/>
              <a:t> 서비스 </a:t>
            </a:r>
            <a:endParaRPr lang="en-US" altLang="ko-KR" sz="12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smtClean="0"/>
              <a:t>소비자 인터페이스</a:t>
            </a:r>
            <a:endParaRPr lang="en-US" altLang="ko-KR" sz="1200" dirty="0" smtClean="0"/>
          </a:p>
        </p:txBody>
      </p:sp>
      <p:sp>
        <p:nvSpPr>
          <p:cNvPr id="50" name="TextBox 49"/>
          <p:cNvSpPr txBox="1"/>
          <p:nvPr/>
        </p:nvSpPr>
        <p:spPr>
          <a:xfrm>
            <a:off x="1516642" y="5409459"/>
            <a:ext cx="7413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 smtClean="0"/>
              <a:t>【</a:t>
            </a:r>
            <a:r>
              <a:rPr lang="ko-KR" altLang="en-US" sz="1200" dirty="0" smtClean="0"/>
              <a:t>종합서비스 제공 및 품질 향상</a:t>
            </a:r>
            <a:r>
              <a:rPr lang="en-US" altLang="ko-KR" sz="1200" dirty="0" smtClean="0"/>
              <a:t>】 : </a:t>
            </a:r>
            <a:r>
              <a:rPr lang="ko-KR" altLang="en-US" sz="1200" dirty="0" smtClean="0"/>
              <a:t>개발･임대･중개･평가･금융 등 연계 서비스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개 이상 제공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종합</a:t>
            </a:r>
            <a:endParaRPr lang="en-US" altLang="ko-KR" sz="1200" dirty="0" smtClean="0"/>
          </a:p>
          <a:p>
            <a:pPr>
              <a:lnSpc>
                <a:spcPct val="150000"/>
              </a:lnSpc>
            </a:pPr>
            <a:r>
              <a:rPr lang="en-US" altLang="ko-KR" sz="1200" dirty="0" smtClean="0"/>
              <a:t> </a:t>
            </a:r>
            <a:r>
              <a:rPr lang="ko-KR" altLang="en-US" sz="1200" dirty="0" smtClean="0"/>
              <a:t>서비스 제공･확산 실적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거래 분쟁 해결 사례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단일 브랜드 사용 여부 등</a:t>
            </a:r>
            <a:endParaRPr lang="en-US" altLang="ko-KR" sz="12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 smtClean="0"/>
              <a:t>【</a:t>
            </a:r>
            <a:r>
              <a:rPr lang="ko-KR" altLang="en-US" sz="1200" dirty="0" smtClean="0"/>
              <a:t>서비스 아이디어 참신성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업계 </a:t>
            </a:r>
            <a:r>
              <a:rPr lang="ko-KR" altLang="en-US" sz="1200" dirty="0" err="1" smtClean="0"/>
              <a:t>파급력</a:t>
            </a:r>
            <a:r>
              <a:rPr lang="en-US" altLang="ko-KR" sz="1200" dirty="0" smtClean="0"/>
              <a:t>】 : </a:t>
            </a:r>
            <a:r>
              <a:rPr lang="ko-KR" altLang="en-US" sz="1200" dirty="0" err="1" smtClean="0"/>
              <a:t>신사업</a:t>
            </a:r>
            <a:r>
              <a:rPr lang="ko-KR" altLang="en-US" sz="1200" dirty="0" smtClean="0"/>
              <a:t> 모델 발굴 성과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업계 벤치마킹 및 서비스 확산 사례 등</a:t>
            </a:r>
          </a:p>
        </p:txBody>
      </p:sp>
    </p:spTree>
    <p:extLst>
      <p:ext uri="{BB962C8B-B14F-4D97-AF65-F5344CB8AC3E}">
        <p14:creationId xmlns="" xmlns:p14="http://schemas.microsoft.com/office/powerpoint/2010/main" val="1849981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971600" y="4194671"/>
            <a:ext cx="1440160" cy="360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 cap="flat" cmpd="sng" algn="ctr">
            <a:noFill/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단계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851920" y="4194671"/>
            <a:ext cx="1440160" cy="360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단계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732240" y="4194671"/>
            <a:ext cx="1440160" cy="360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3</a:t>
            </a:r>
            <a:r>
              <a:rPr lang="ko-KR" altLang="en-US" sz="1200" b="1" kern="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단계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51920" y="4630147"/>
            <a:ext cx="1440160" cy="439668"/>
          </a:xfrm>
          <a:prstGeom prst="rect">
            <a:avLst/>
          </a:prstGeom>
          <a:noFill/>
          <a:ln w="254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예비 인증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732240" y="4630147"/>
            <a:ext cx="1440160" cy="439668"/>
          </a:xfrm>
          <a:prstGeom prst="rect">
            <a:avLst/>
          </a:prstGeom>
          <a:noFill/>
          <a:ln w="254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kern="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본 인증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971600" y="4630147"/>
            <a:ext cx="1440160" cy="439668"/>
          </a:xfrm>
          <a:prstGeom prst="rect">
            <a:avLst/>
          </a:prstGeom>
          <a:noFill/>
          <a:ln w="2540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인증제 공고</a:t>
            </a:r>
          </a:p>
        </p:txBody>
      </p:sp>
      <p:cxnSp>
        <p:nvCxnSpPr>
          <p:cNvPr id="15" name="직선 화살표 연결선 14"/>
          <p:cNvCxnSpPr/>
          <p:nvPr/>
        </p:nvCxnSpPr>
        <p:spPr>
          <a:xfrm>
            <a:off x="5528339" y="4911323"/>
            <a:ext cx="1024860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062341" y="5145291"/>
            <a:ext cx="1321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신청기간  </a:t>
            </a:r>
            <a:r>
              <a:rPr lang="en-US" altLang="ko-KR" sz="1200" dirty="0"/>
              <a:t>: </a:t>
            </a:r>
            <a:r>
              <a:rPr lang="en-US" altLang="ko-KR" sz="1200" dirty="0" smtClean="0"/>
              <a:t>42</a:t>
            </a:r>
            <a:r>
              <a:rPr lang="ko-KR" altLang="en-US" sz="1200" dirty="0" smtClean="0"/>
              <a:t>일</a:t>
            </a:r>
            <a:endParaRPr lang="ko-KR" alt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4006210" y="5069815"/>
            <a:ext cx="11315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예비인증</a:t>
            </a:r>
            <a:endParaRPr lang="en-US" altLang="ko-KR" sz="1100" dirty="0"/>
          </a:p>
          <a:p>
            <a:pPr algn="ctr"/>
            <a:r>
              <a:rPr lang="ko-KR" altLang="en-US" sz="1100" dirty="0"/>
              <a:t> 운영기간</a:t>
            </a:r>
            <a:r>
              <a:rPr lang="en-US" altLang="ko-KR" sz="1100" dirty="0"/>
              <a:t>(1</a:t>
            </a:r>
            <a:r>
              <a:rPr lang="ko-KR" altLang="en-US" sz="1100" dirty="0"/>
              <a:t>년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2632739" y="4903703"/>
            <a:ext cx="1024860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446370" y="4597583"/>
            <a:ext cx="11315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본 인증 평가</a:t>
            </a:r>
            <a:endParaRPr lang="en-US" altLang="ko-KR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465060" y="4422323"/>
            <a:ext cx="138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예비인증</a:t>
            </a:r>
            <a:endParaRPr lang="en-US" altLang="ko-KR" sz="1100" dirty="0"/>
          </a:p>
          <a:p>
            <a:pPr algn="ctr"/>
            <a:r>
              <a:rPr lang="ko-KR" altLang="en-US" sz="1100" dirty="0"/>
              <a:t> 심의위원회 평가</a:t>
            </a:r>
            <a:endParaRPr lang="en-US" altLang="ko-KR" sz="1100" dirty="0"/>
          </a:p>
        </p:txBody>
      </p:sp>
      <p:sp>
        <p:nvSpPr>
          <p:cNvPr id="22" name="Rectangle 102"/>
          <p:cNvSpPr>
            <a:spLocks noChangeArrowheads="1"/>
          </p:cNvSpPr>
          <p:nvPr/>
        </p:nvSpPr>
        <p:spPr bwMode="gray">
          <a:xfrm>
            <a:off x="539552" y="1852261"/>
            <a:ext cx="8208912" cy="21482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t"/>
          <a:lstStyle/>
          <a:p>
            <a:pPr marL="285750" indent="-285750">
              <a:spcAft>
                <a:spcPts val="1200"/>
              </a:spcAft>
              <a:buFont typeface="Wingdings" pitchFamily="2" charset="2"/>
              <a:buChar char="v"/>
            </a:pPr>
            <a:r>
              <a:rPr lang="ko-KR" altLang="en-US" sz="1500" dirty="0" err="1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본사업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추진에 앞서</a:t>
            </a:r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시범사업 실시 및 </a:t>
            </a:r>
            <a:r>
              <a:rPr lang="en-US" altLang="ko-KR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년간의 </a:t>
            </a:r>
            <a:r>
              <a:rPr lang="ko-KR" altLang="en-US" sz="1500" dirty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예비인증 </a:t>
            </a:r>
            <a:r>
              <a:rPr lang="ko-KR" altLang="en-US" sz="1500" dirty="0" smtClean="0">
                <a:solidFill>
                  <a:schemeClr val="accent1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운영</a:t>
            </a:r>
            <a:endParaRPr lang="en-US" altLang="ko-KR" sz="1500" dirty="0" smtClean="0">
              <a:solidFill>
                <a:schemeClr val="accent1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285750" indent="-285750">
              <a:spcAft>
                <a:spcPts val="1200"/>
              </a:spcAft>
            </a:pPr>
            <a:endParaRPr lang="en-US" altLang="ko-KR" sz="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인증 기준 및 형태</a:t>
            </a:r>
            <a:r>
              <a:rPr lang="en-US" altLang="ko-KR" sz="13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사후관리</a:t>
            </a:r>
            <a:r>
              <a:rPr lang="en-US" altLang="ko-KR" sz="1300" dirty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인센티브 등 본 인증 도입 전 다양한 문제에 대한 검토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예비 인증제를 시범적으로 운영하여 인증제의 실효성 파악</a:t>
            </a:r>
            <a:endParaRPr lang="en-US" altLang="ko-KR" sz="1300" dirty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약 </a:t>
            </a:r>
            <a:r>
              <a:rPr lang="en-US" altLang="ko-KR" sz="1300" dirty="0" smtClean="0"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년간의 예비 인증 운영 및 제도 보완을 거쳐</a:t>
            </a:r>
            <a:r>
              <a:rPr lang="en-US" altLang="ko-KR" sz="1300" dirty="0" smtClean="0">
                <a:latin typeface="HY헤드라인M" pitchFamily="18" charset="-127"/>
                <a:ea typeface="HY헤드라인M" pitchFamily="18" charset="-127"/>
              </a:rPr>
              <a:t>, 2017</a:t>
            </a: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년 </a:t>
            </a:r>
            <a:r>
              <a:rPr lang="ko-KR" altLang="en-US" sz="1300" dirty="0">
                <a:latin typeface="HY헤드라인M" pitchFamily="18" charset="-127"/>
                <a:ea typeface="HY헤드라인M" pitchFamily="18" charset="-127"/>
              </a:rPr>
              <a:t>본 인증 </a:t>
            </a: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실시</a:t>
            </a:r>
            <a:endParaRPr lang="en-US" altLang="ko-KR" sz="1300" dirty="0" smtClean="0">
              <a:latin typeface="HY헤드라인M" pitchFamily="18" charset="-127"/>
              <a:ea typeface="HY헤드라인M" pitchFamily="18" charset="-127"/>
            </a:endParaRPr>
          </a:p>
          <a:p>
            <a:pPr marL="442800" indent="-270000">
              <a:spcAft>
                <a:spcPts val="1200"/>
              </a:spcAft>
            </a:pPr>
            <a:r>
              <a:rPr lang="en-US" altLang="ko-KR" sz="1300" dirty="0" smtClean="0">
                <a:latin typeface="HY헤드라인M" pitchFamily="18" charset="-127"/>
                <a:ea typeface="HY헤드라인M" pitchFamily="18" charset="-127"/>
              </a:rPr>
              <a:t>     * ‘</a:t>
            </a: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부동산서비스산업 진흥법</a:t>
            </a:r>
            <a:r>
              <a:rPr lang="en-US" altLang="ko-KR" sz="1300" dirty="0" smtClean="0">
                <a:latin typeface="HY헤드라인M" pitchFamily="18" charset="-127"/>
                <a:ea typeface="HY헤드라인M" pitchFamily="18" charset="-127"/>
              </a:rPr>
              <a:t>’ </a:t>
            </a:r>
            <a:r>
              <a:rPr lang="ko-KR" altLang="en-US" sz="1300" dirty="0" smtClean="0">
                <a:latin typeface="HY헤드라인M" pitchFamily="18" charset="-127"/>
                <a:ea typeface="HY헤드라인M" pitchFamily="18" charset="-127"/>
              </a:rPr>
              <a:t>제정 등 추진과 연계</a:t>
            </a:r>
            <a:endParaRPr lang="ko-KR" altLang="en-US" sz="13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86530" y="5145291"/>
            <a:ext cx="11315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2017</a:t>
            </a:r>
            <a:r>
              <a:rPr lang="ko-KR" altLang="en-US" sz="1100" dirty="0" smtClean="0"/>
              <a:t>년경</a:t>
            </a:r>
            <a:endParaRPr lang="ko-KR" altLang="en-US" sz="1100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8</a:t>
            </a:fld>
            <a:endParaRPr lang="ko-KR" alt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51520" y="115911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4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네트워크형 부동산종합서비스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인증 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추진절차</a:t>
            </a:r>
          </a:p>
        </p:txBody>
      </p:sp>
      <p:sp>
        <p:nvSpPr>
          <p:cNvPr id="21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797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CA79E-B911-4C6A-8D1F-64CCBA73679C}" type="slidenum">
              <a:rPr lang="ko-KR" altLang="en-US" smtClean="0"/>
              <a:pPr>
                <a:defRPr/>
              </a:pPr>
              <a:t>9</a:t>
            </a:fld>
            <a:endParaRPr lang="ko-KR" altLang="en-US" dirty="0"/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19730" y="162798"/>
            <a:ext cx="8496944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/>
          </a:bodyPr>
          <a:lstStyle>
            <a:lvl1pPr marL="0" algn="l" defTabSz="914400" rtl="0" eaLnBrk="1" latinLnBrk="1" hangingPunct="1">
              <a:spcBef>
                <a:spcPct val="0"/>
              </a:spcBef>
              <a:buNone/>
              <a:defRPr lang="ko-KR" altLang="en-US" sz="3000" b="1" kern="1200" dirty="0">
                <a:ln w="28575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네트워크형 부동산종합서비스 </a:t>
            </a:r>
            <a:r>
              <a:rPr lang="ko-KR" altLang="en-US" sz="2400" dirty="0" err="1">
                <a:solidFill>
                  <a:schemeClr val="bg1">
                    <a:lumMod val="50000"/>
                  </a:schemeClr>
                </a:solidFill>
              </a:rPr>
              <a:t>인증제</a:t>
            </a:r>
            <a:r>
              <a:rPr lang="ko-KR" altLang="en-US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sz="2400" dirty="0" smtClean="0">
                <a:solidFill>
                  <a:schemeClr val="bg1">
                    <a:lumMod val="50000"/>
                  </a:schemeClr>
                </a:solidFill>
              </a:rPr>
              <a:t>시범사업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" name="그룹 50"/>
          <p:cNvGrpSpPr/>
          <p:nvPr/>
        </p:nvGrpSpPr>
        <p:grpSpPr>
          <a:xfrm>
            <a:off x="351447" y="1071546"/>
            <a:ext cx="8792553" cy="5500726"/>
            <a:chOff x="401237" y="1309125"/>
            <a:chExt cx="4243027" cy="5249375"/>
          </a:xfrm>
        </p:grpSpPr>
        <p:cxnSp>
          <p:nvCxnSpPr>
            <p:cNvPr id="88" name="직선 연결선 87"/>
            <p:cNvCxnSpPr/>
            <p:nvPr/>
          </p:nvCxnSpPr>
          <p:spPr>
            <a:xfrm>
              <a:off x="401237" y="6558500"/>
              <a:ext cx="4005473" cy="0"/>
            </a:xfrm>
            <a:prstGeom prst="line">
              <a:avLst/>
            </a:prstGeom>
            <a:ln w="25400">
              <a:solidFill>
                <a:srgbClr val="1DA0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직사각형 82"/>
            <p:cNvSpPr/>
            <p:nvPr/>
          </p:nvSpPr>
          <p:spPr>
            <a:xfrm>
              <a:off x="403993" y="1309125"/>
              <a:ext cx="4240271" cy="40576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84" name="Rectangle 5"/>
            <p:cNvSpPr txBox="1">
              <a:spLocks noChangeArrowheads="1"/>
            </p:cNvSpPr>
            <p:nvPr/>
          </p:nvSpPr>
          <p:spPr>
            <a:xfrm>
              <a:off x="425420" y="1357150"/>
              <a:ext cx="4080964" cy="32308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glow" dir="t">
                  <a:rot lat="0" lon="0" rev="3600000"/>
                </a:lightRig>
              </a:scene3d>
              <a:sp3d prstMaterial="softEdge">
                <a:bevelT w="1270" h="1270"/>
              </a:sp3d>
            </a:bodyPr>
            <a:lstStyle>
              <a:defPPr>
                <a:defRPr lang="ko-KR"/>
              </a:defPPr>
              <a:lvl1pPr algn="ctr">
                <a:defRPr sz="3200" spc="0">
                  <a:solidFill>
                    <a:srgbClr val="104581"/>
                  </a:solidFill>
                  <a:effectLst/>
                  <a:latin typeface="-2002" pitchFamily="18" charset="-127"/>
                  <a:ea typeface="-2002" pitchFamily="18" charset="-127"/>
                </a:defRPr>
              </a:lvl1pPr>
            </a:lstStyle>
            <a:p>
              <a:pPr algn="l">
                <a:lnSpc>
                  <a:spcPct val="110000"/>
                </a:lnSpc>
              </a:pP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    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참고</a:t>
              </a:r>
              <a:r>
                <a:rPr lang="en-US" altLang="ko-KR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) </a:t>
              </a:r>
              <a:r>
                <a:rPr lang="ko-KR" altLang="en-US" sz="20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인증 인센티브 부여 계획</a:t>
              </a:r>
              <a:endParaRPr lang="en-US" altLang="ko-KR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12" name="모서리가 둥근 직사각형 11"/>
          <p:cNvSpPr/>
          <p:nvPr/>
        </p:nvSpPr>
        <p:spPr>
          <a:xfrm>
            <a:off x="1071538" y="2143116"/>
            <a:ext cx="1071570" cy="13381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예비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인증</a:t>
            </a:r>
            <a:endParaRPr lang="ko-KR" altLang="en-US" b="1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1059178" y="4519750"/>
            <a:ext cx="1071570" cy="13381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/>
              <a:t>본인증</a:t>
            </a:r>
            <a:endParaRPr lang="ko-KR" alt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500298" y="2285992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/>
                <a:ea typeface="맑은 고딕"/>
              </a:rPr>
              <a:t>√ 인증마크 부여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500298" y="2875006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/>
                <a:ea typeface="맑은 고딕"/>
              </a:rPr>
              <a:t>√ 인증마크 사용 권한</a:t>
            </a:r>
            <a:r>
              <a:rPr lang="en-US" altLang="ko-KR" dirty="0" smtClean="0">
                <a:latin typeface="맑은 고딕"/>
                <a:ea typeface="맑은 고딕"/>
              </a:rPr>
              <a:t>(</a:t>
            </a:r>
            <a:r>
              <a:rPr lang="ko-KR" altLang="en-US" dirty="0" smtClean="0">
                <a:latin typeface="맑은 고딕"/>
                <a:ea typeface="맑은 고딕"/>
              </a:rPr>
              <a:t>핵심기업</a:t>
            </a:r>
            <a:r>
              <a:rPr lang="en-US" altLang="ko-KR" dirty="0" smtClean="0">
                <a:latin typeface="맑은 고딕"/>
                <a:ea typeface="맑은 고딕"/>
              </a:rPr>
              <a:t>)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512652" y="4394072"/>
            <a:ext cx="3416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/>
                <a:ea typeface="맑은 고딕"/>
              </a:rPr>
              <a:t>√ </a:t>
            </a:r>
            <a:r>
              <a:rPr lang="ko-KR" altLang="en-US" dirty="0" err="1" smtClean="0">
                <a:latin typeface="맑은 고딕"/>
                <a:ea typeface="맑은 고딕"/>
              </a:rPr>
              <a:t>뉴스테이</a:t>
            </a:r>
            <a:r>
              <a:rPr lang="ko-KR" altLang="en-US" dirty="0" smtClean="0">
                <a:latin typeface="맑은 고딕"/>
                <a:ea typeface="맑은 고딕"/>
              </a:rPr>
              <a:t> 인증 참여시 가점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2652" y="4983086"/>
            <a:ext cx="6202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/>
                <a:ea typeface="맑은 고딕"/>
              </a:rPr>
              <a:t>√ 택지개발지구내 일부 자족용지에 대한 우선순위 부여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516768" y="5552834"/>
            <a:ext cx="6202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맑은 고딕"/>
                <a:ea typeface="맑은 고딕"/>
              </a:rPr>
              <a:t>√ 세제지원 협의 추진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76782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23130</TotalTime>
  <Words>2502</Words>
  <Application>Microsoft Office PowerPoint</Application>
  <PresentationFormat>화면 슬라이드 쇼(4:3)</PresentationFormat>
  <Paragraphs>481</Paragraphs>
  <Slides>24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5" baseType="lpstr">
      <vt:lpstr>굴림</vt:lpstr>
      <vt:lpstr>Arial</vt:lpstr>
      <vt:lpstr>HY헤드라인M</vt:lpstr>
      <vt:lpstr>HY견고딕</vt:lpstr>
      <vt:lpstr>맑은 고딕</vt:lpstr>
      <vt:lpstr>Wingdings</vt:lpstr>
      <vt:lpstr>Times New Roman</vt:lpstr>
      <vt:lpstr>HY견명조</vt:lpstr>
      <vt:lpstr>나눔고딕</vt:lpstr>
      <vt:lpstr>HY울릉도M</vt:lpstr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Lee Sangsun</dc:creator>
  <cp:lastModifiedBy>user</cp:lastModifiedBy>
  <cp:revision>2250</cp:revision>
  <cp:lastPrinted>2016-11-16T04:22:30Z</cp:lastPrinted>
  <dcterms:created xsi:type="dcterms:W3CDTF">2011-06-14T06:29:46Z</dcterms:created>
  <dcterms:modified xsi:type="dcterms:W3CDTF">2016-11-29T12:13:57Z</dcterms:modified>
</cp:coreProperties>
</file>